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9" r:id="rId1"/>
  </p:sldMasterIdLst>
  <p:notesMasterIdLst>
    <p:notesMasterId r:id="rId23"/>
  </p:notesMasterIdLst>
  <p:handoutMasterIdLst>
    <p:handoutMasterId r:id="rId24"/>
  </p:handoutMasterIdLst>
  <p:sldIdLst>
    <p:sldId id="256" r:id="rId2"/>
    <p:sldId id="421" r:id="rId3"/>
    <p:sldId id="424" r:id="rId4"/>
    <p:sldId id="422" r:id="rId5"/>
    <p:sldId id="365" r:id="rId6"/>
    <p:sldId id="445" r:id="rId7"/>
    <p:sldId id="411" r:id="rId8"/>
    <p:sldId id="446" r:id="rId9"/>
    <p:sldId id="432" r:id="rId10"/>
    <p:sldId id="447" r:id="rId11"/>
    <p:sldId id="463" r:id="rId12"/>
    <p:sldId id="448" r:id="rId13"/>
    <p:sldId id="449" r:id="rId14"/>
    <p:sldId id="459" r:id="rId15"/>
    <p:sldId id="460" r:id="rId16"/>
    <p:sldId id="461" r:id="rId17"/>
    <p:sldId id="462" r:id="rId18"/>
    <p:sldId id="456" r:id="rId19"/>
    <p:sldId id="457" r:id="rId20"/>
    <p:sldId id="458" r:id="rId21"/>
    <p:sldId id="454" r:id="rId22"/>
  </p:sldIdLst>
  <p:sldSz cx="12192000" cy="6858000"/>
  <p:notesSz cx="6858000" cy="9144000"/>
  <p:defaultTextStyle>
    <a:defPPr>
      <a:defRPr lang="en-US"/>
    </a:defPPr>
    <a:lvl1pPr algn="r" rtl="0" eaLnBrk="0" fontAlgn="base" hangingPunct="0">
      <a:spcBef>
        <a:spcPct val="0"/>
      </a:spcBef>
      <a:spcAft>
        <a:spcPct val="0"/>
      </a:spcAft>
      <a:defRPr sz="2400" b="1" kern="1200">
        <a:solidFill>
          <a:schemeClr val="tx1"/>
        </a:solidFill>
        <a:latin typeface="Verdana" charset="0"/>
        <a:ea typeface="ＭＳ Ｐゴシック" charset="0"/>
        <a:cs typeface="ＭＳ Ｐゴシック" charset="0"/>
      </a:defRPr>
    </a:lvl1pPr>
    <a:lvl2pPr marL="457200" algn="r" rtl="0" eaLnBrk="0" fontAlgn="base" hangingPunct="0">
      <a:spcBef>
        <a:spcPct val="0"/>
      </a:spcBef>
      <a:spcAft>
        <a:spcPct val="0"/>
      </a:spcAft>
      <a:defRPr sz="2400" b="1" kern="1200">
        <a:solidFill>
          <a:schemeClr val="tx1"/>
        </a:solidFill>
        <a:latin typeface="Verdana" charset="0"/>
        <a:ea typeface="ＭＳ Ｐゴシック" charset="0"/>
        <a:cs typeface="ＭＳ Ｐゴシック" charset="0"/>
      </a:defRPr>
    </a:lvl2pPr>
    <a:lvl3pPr marL="914400" algn="r" rtl="0" eaLnBrk="0" fontAlgn="base" hangingPunct="0">
      <a:spcBef>
        <a:spcPct val="0"/>
      </a:spcBef>
      <a:spcAft>
        <a:spcPct val="0"/>
      </a:spcAft>
      <a:defRPr sz="2400" b="1" kern="1200">
        <a:solidFill>
          <a:schemeClr val="tx1"/>
        </a:solidFill>
        <a:latin typeface="Verdana" charset="0"/>
        <a:ea typeface="ＭＳ Ｐゴシック" charset="0"/>
        <a:cs typeface="ＭＳ Ｐゴシック" charset="0"/>
      </a:defRPr>
    </a:lvl3pPr>
    <a:lvl4pPr marL="1371600" algn="r" rtl="0" eaLnBrk="0" fontAlgn="base" hangingPunct="0">
      <a:spcBef>
        <a:spcPct val="0"/>
      </a:spcBef>
      <a:spcAft>
        <a:spcPct val="0"/>
      </a:spcAft>
      <a:defRPr sz="2400" b="1" kern="1200">
        <a:solidFill>
          <a:schemeClr val="tx1"/>
        </a:solidFill>
        <a:latin typeface="Verdana" charset="0"/>
        <a:ea typeface="ＭＳ Ｐゴシック" charset="0"/>
        <a:cs typeface="ＭＳ Ｐゴシック" charset="0"/>
      </a:defRPr>
    </a:lvl4pPr>
    <a:lvl5pPr marL="1828800" algn="r" rtl="0" eaLnBrk="0" fontAlgn="base" hangingPunct="0">
      <a:spcBef>
        <a:spcPct val="0"/>
      </a:spcBef>
      <a:spcAft>
        <a:spcPct val="0"/>
      </a:spcAft>
      <a:defRPr sz="2400" b="1" kern="1200">
        <a:solidFill>
          <a:schemeClr val="tx1"/>
        </a:solidFill>
        <a:latin typeface="Verdana" charset="0"/>
        <a:ea typeface="ＭＳ Ｐゴシック" charset="0"/>
        <a:cs typeface="ＭＳ Ｐゴシック" charset="0"/>
      </a:defRPr>
    </a:lvl5pPr>
    <a:lvl6pPr marL="2286000" algn="l" defTabSz="457200" rtl="0" eaLnBrk="1" latinLnBrk="0" hangingPunct="1">
      <a:defRPr sz="2400" b="1" kern="1200">
        <a:solidFill>
          <a:schemeClr val="tx1"/>
        </a:solidFill>
        <a:latin typeface="Verdana" charset="0"/>
        <a:ea typeface="ＭＳ Ｐゴシック" charset="0"/>
        <a:cs typeface="ＭＳ Ｐゴシック" charset="0"/>
      </a:defRPr>
    </a:lvl6pPr>
    <a:lvl7pPr marL="2743200" algn="l" defTabSz="457200" rtl="0" eaLnBrk="1" latinLnBrk="0" hangingPunct="1">
      <a:defRPr sz="2400" b="1" kern="1200">
        <a:solidFill>
          <a:schemeClr val="tx1"/>
        </a:solidFill>
        <a:latin typeface="Verdana" charset="0"/>
        <a:ea typeface="ＭＳ Ｐゴシック" charset="0"/>
        <a:cs typeface="ＭＳ Ｐゴシック" charset="0"/>
      </a:defRPr>
    </a:lvl7pPr>
    <a:lvl8pPr marL="3200400" algn="l" defTabSz="457200" rtl="0" eaLnBrk="1" latinLnBrk="0" hangingPunct="1">
      <a:defRPr sz="2400" b="1" kern="1200">
        <a:solidFill>
          <a:schemeClr val="tx1"/>
        </a:solidFill>
        <a:latin typeface="Verdana" charset="0"/>
        <a:ea typeface="ＭＳ Ｐゴシック" charset="0"/>
        <a:cs typeface="ＭＳ Ｐゴシック" charset="0"/>
      </a:defRPr>
    </a:lvl8pPr>
    <a:lvl9pPr marL="3657600" algn="l" defTabSz="457200" rtl="0" eaLnBrk="1" latinLnBrk="0" hangingPunct="1">
      <a:defRPr sz="2400" b="1" kern="1200">
        <a:solidFill>
          <a:schemeClr val="tx1"/>
        </a:solidFill>
        <a:latin typeface="Verdana"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3244D"/>
    <a:srgbClr val="DD550C"/>
    <a:srgbClr val="496E9C"/>
    <a:srgbClr val="F68026"/>
    <a:srgbClr val="6699FF"/>
    <a:srgbClr val="003399"/>
    <a:srgbClr val="0033CC"/>
    <a:srgbClr val="3366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225" autoAdjust="0"/>
    <p:restoredTop sz="75771" autoAdjust="0"/>
  </p:normalViewPr>
  <p:slideViewPr>
    <p:cSldViewPr>
      <p:cViewPr varScale="1">
        <p:scale>
          <a:sx n="86" d="100"/>
          <a:sy n="86" d="100"/>
        </p:scale>
        <p:origin x="1020" y="90"/>
      </p:cViewPr>
      <p:guideLst>
        <p:guide orient="horz" pos="2160"/>
        <p:guide pos="3840"/>
      </p:guideLst>
    </p:cSldViewPr>
  </p:slideViewPr>
  <p:outlineViewPr>
    <p:cViewPr>
      <p:scale>
        <a:sx n="33" d="100"/>
        <a:sy n="33" d="100"/>
      </p:scale>
      <p:origin x="0" y="-15908"/>
    </p:cViewPr>
  </p:outlineViewPr>
  <p:notesTextViewPr>
    <p:cViewPr>
      <p:scale>
        <a:sx n="100" d="100"/>
        <a:sy n="100" d="100"/>
      </p:scale>
      <p:origin x="0" y="0"/>
    </p:cViewPr>
  </p:notesTextViewPr>
  <p:sorterViewPr>
    <p:cViewPr>
      <p:scale>
        <a:sx n="100" d="100"/>
        <a:sy n="100" d="100"/>
      </p:scale>
      <p:origin x="0" y="5160"/>
    </p:cViewPr>
  </p:sorterViewPr>
  <p:notesViewPr>
    <p:cSldViewPr>
      <p:cViewPr varScale="1">
        <p:scale>
          <a:sx n="65" d="100"/>
          <a:sy n="65" d="100"/>
        </p:scale>
        <p:origin x="1540" y="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7C0D9E-9654-4FA8-AA10-8416CD667475}"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8BD9F760-55D8-46C9-876A-7B7C5C17F56E}">
      <dgm:prSet phldrT="[Text]"/>
      <dgm:spPr>
        <a:solidFill>
          <a:srgbClr val="F68026"/>
        </a:solidFill>
        <a:ln>
          <a:solidFill>
            <a:srgbClr val="DD550C"/>
          </a:solidFill>
        </a:ln>
      </dgm:spPr>
      <dgm:t>
        <a:bodyPr/>
        <a:lstStyle/>
        <a:p>
          <a:r>
            <a:rPr lang="en-US" altLang="zh-Hans" dirty="0">
              <a:latin typeface="Calibri" panose="020F0502020204030204" pitchFamily="34" charset="0"/>
              <a:cs typeface="Calibri" panose="020F0502020204030204" pitchFamily="34" charset="0"/>
            </a:rPr>
            <a:t>1</a:t>
          </a:r>
          <a:endParaRPr lang="en-US" dirty="0">
            <a:latin typeface="Calibri" panose="020F0502020204030204" pitchFamily="34" charset="0"/>
            <a:cs typeface="Calibri" panose="020F0502020204030204" pitchFamily="34" charset="0"/>
          </a:endParaRPr>
        </a:p>
      </dgm:t>
    </dgm:pt>
    <dgm:pt modelId="{AD8C9274-AD85-489E-A293-64F4E60C7C41}" type="parTrans" cxnId="{70405206-4F94-4DD7-8A7C-1842813655B2}">
      <dgm:prSet/>
      <dgm:spPr/>
      <dgm:t>
        <a:bodyPr/>
        <a:lstStyle/>
        <a:p>
          <a:endParaRPr lang="en-US"/>
        </a:p>
      </dgm:t>
    </dgm:pt>
    <dgm:pt modelId="{86157848-5632-4B23-87B8-79FAEB31704F}" type="sibTrans" cxnId="{70405206-4F94-4DD7-8A7C-1842813655B2}">
      <dgm:prSet/>
      <dgm:spPr/>
      <dgm:t>
        <a:bodyPr/>
        <a:lstStyle/>
        <a:p>
          <a:endParaRPr lang="en-US"/>
        </a:p>
      </dgm:t>
    </dgm:pt>
    <dgm:pt modelId="{8830577D-D1C3-4F54-9530-AE0C1540445A}">
      <dgm:prSet phldrT="[Text]"/>
      <dgm:spPr>
        <a:solidFill>
          <a:srgbClr val="F68026"/>
        </a:solidFill>
        <a:ln>
          <a:solidFill>
            <a:srgbClr val="DD550C"/>
          </a:solidFill>
        </a:ln>
      </dgm:spPr>
      <dgm:t>
        <a:bodyPr/>
        <a:lstStyle/>
        <a:p>
          <a:r>
            <a:rPr lang="en-US" altLang="zh-Hans" dirty="0">
              <a:latin typeface="Calibri" panose="020F0502020204030204" pitchFamily="34" charset="0"/>
              <a:cs typeface="Calibri" panose="020F0502020204030204" pitchFamily="34" charset="0"/>
            </a:rPr>
            <a:t>2</a:t>
          </a:r>
          <a:endParaRPr lang="en-US" dirty="0">
            <a:latin typeface="Calibri" panose="020F0502020204030204" pitchFamily="34" charset="0"/>
            <a:cs typeface="Calibri" panose="020F0502020204030204" pitchFamily="34" charset="0"/>
          </a:endParaRPr>
        </a:p>
      </dgm:t>
    </dgm:pt>
    <dgm:pt modelId="{68353EFC-0D5E-4154-9928-656098996E9E}" type="parTrans" cxnId="{1BEC6823-7224-471B-AED3-5F9406E05DEB}">
      <dgm:prSet/>
      <dgm:spPr/>
      <dgm:t>
        <a:bodyPr/>
        <a:lstStyle/>
        <a:p>
          <a:endParaRPr lang="en-US"/>
        </a:p>
      </dgm:t>
    </dgm:pt>
    <dgm:pt modelId="{4B75A194-9719-40F7-8194-ABEDBDD52D30}" type="sibTrans" cxnId="{1BEC6823-7224-471B-AED3-5F9406E05DEB}">
      <dgm:prSet/>
      <dgm:spPr/>
      <dgm:t>
        <a:bodyPr/>
        <a:lstStyle/>
        <a:p>
          <a:endParaRPr lang="en-US"/>
        </a:p>
      </dgm:t>
    </dgm:pt>
    <dgm:pt modelId="{562F0A6A-C0FA-4223-9C9D-CECB0D32ECA1}">
      <dgm:prSet phldrT="[Text]" custT="1"/>
      <dgm:spPr>
        <a:ln>
          <a:solidFill>
            <a:srgbClr val="DD550C"/>
          </a:solidFill>
        </a:ln>
      </dgm:spPr>
      <dgm:t>
        <a:bodyPr/>
        <a:lstStyle/>
        <a:p>
          <a:pPr>
            <a:buNone/>
          </a:pPr>
          <a:r>
            <a:rPr lang="en-US" altLang="zh-Hans" sz="3200" dirty="0">
              <a:solidFill>
                <a:srgbClr val="03244D"/>
              </a:solidFill>
              <a:latin typeface="Calibri" panose="020F0502020204030204" pitchFamily="34" charset="0"/>
              <a:cs typeface="Calibri" panose="020F0502020204030204" pitchFamily="34" charset="0"/>
            </a:rPr>
            <a:t>What</a:t>
          </a:r>
          <a:r>
            <a:rPr lang="zh-Hans" altLang="en-US" sz="3200" dirty="0">
              <a:solidFill>
                <a:srgbClr val="03244D"/>
              </a:solidFill>
              <a:latin typeface="Calibri" panose="020F0502020204030204" pitchFamily="34" charset="0"/>
              <a:cs typeface="Calibri" panose="020F0502020204030204" pitchFamily="34" charset="0"/>
            </a:rPr>
            <a:t> </a:t>
          </a:r>
          <a:r>
            <a:rPr lang="en-US" altLang="zh-Hans" sz="3200" dirty="0">
              <a:solidFill>
                <a:srgbClr val="03244D"/>
              </a:solidFill>
              <a:latin typeface="Calibri" panose="020F0502020204030204" pitchFamily="34" charset="0"/>
              <a:cs typeface="Calibri" panose="020F0502020204030204" pitchFamily="34" charset="0"/>
            </a:rPr>
            <a:t>is</a:t>
          </a:r>
          <a:r>
            <a:rPr lang="zh-Hans" altLang="en-US" sz="3200" dirty="0">
              <a:solidFill>
                <a:srgbClr val="03244D"/>
              </a:solidFill>
              <a:latin typeface="Calibri" panose="020F0502020204030204" pitchFamily="34" charset="0"/>
              <a:cs typeface="Calibri" panose="020F0502020204030204" pitchFamily="34" charset="0"/>
            </a:rPr>
            <a:t> </a:t>
          </a:r>
          <a:r>
            <a:rPr lang="en-US" altLang="zh-Hans" sz="3200" dirty="0">
              <a:solidFill>
                <a:srgbClr val="03244D"/>
              </a:solidFill>
              <a:latin typeface="Calibri" panose="020F0502020204030204" pitchFamily="34" charset="0"/>
              <a:cs typeface="Calibri" panose="020F0502020204030204" pitchFamily="34" charset="0"/>
            </a:rPr>
            <a:t>turn-round</a:t>
          </a:r>
          <a:r>
            <a:rPr lang="zh-Hans" altLang="en-US" sz="3200" dirty="0">
              <a:solidFill>
                <a:srgbClr val="03244D"/>
              </a:solidFill>
              <a:latin typeface="Calibri" panose="020F0502020204030204" pitchFamily="34" charset="0"/>
              <a:cs typeface="Calibri" panose="020F0502020204030204" pitchFamily="34" charset="0"/>
            </a:rPr>
            <a:t> </a:t>
          </a:r>
          <a:r>
            <a:rPr lang="en-US" altLang="zh-Hans" sz="3200" dirty="0">
              <a:solidFill>
                <a:srgbClr val="03244D"/>
              </a:solidFill>
              <a:latin typeface="Calibri" panose="020F0502020204030204" pitchFamily="34" charset="0"/>
              <a:cs typeface="Calibri" panose="020F0502020204030204" pitchFamily="34" charset="0"/>
            </a:rPr>
            <a:t>time?</a:t>
          </a:r>
          <a:endParaRPr lang="en-US" sz="3200" dirty="0">
            <a:solidFill>
              <a:srgbClr val="03244D"/>
            </a:solidFill>
            <a:latin typeface="Calibri" panose="020F0502020204030204" pitchFamily="34" charset="0"/>
            <a:cs typeface="Calibri" panose="020F0502020204030204" pitchFamily="34" charset="0"/>
          </a:endParaRPr>
        </a:p>
      </dgm:t>
    </dgm:pt>
    <dgm:pt modelId="{5B0CFBB8-388D-4273-9744-8FEB7734D84C}" type="parTrans" cxnId="{5F6D1D2D-B6A4-4C83-932C-CF5491E1040D}">
      <dgm:prSet/>
      <dgm:spPr/>
      <dgm:t>
        <a:bodyPr/>
        <a:lstStyle/>
        <a:p>
          <a:endParaRPr lang="en-US"/>
        </a:p>
      </dgm:t>
    </dgm:pt>
    <dgm:pt modelId="{FE8B5CCE-7ABA-42D4-9EFC-2516F0C1FB50}" type="sibTrans" cxnId="{5F6D1D2D-B6A4-4C83-932C-CF5491E1040D}">
      <dgm:prSet/>
      <dgm:spPr/>
      <dgm:t>
        <a:bodyPr/>
        <a:lstStyle/>
        <a:p>
          <a:endParaRPr lang="en-US"/>
        </a:p>
      </dgm:t>
    </dgm:pt>
    <dgm:pt modelId="{C4DEDC06-C8EC-4A79-8D12-1A1A3100A5B9}">
      <dgm:prSet phldrT="[Text]" custT="1"/>
      <dgm:spPr>
        <a:ln>
          <a:solidFill>
            <a:srgbClr val="DD550C"/>
          </a:solidFill>
        </a:ln>
      </dgm:spPr>
      <dgm:t>
        <a:bodyPr/>
        <a:lstStyle/>
        <a:p>
          <a:pPr>
            <a:buNone/>
          </a:pPr>
          <a:r>
            <a:rPr lang="en-US" altLang="zh-Hans" sz="3200" dirty="0">
              <a:solidFill>
                <a:srgbClr val="03244D"/>
              </a:solidFill>
              <a:latin typeface="Calibri" panose="020F0502020204030204" pitchFamily="34" charset="0"/>
              <a:cs typeface="Calibri" panose="020F0502020204030204" pitchFamily="34" charset="0"/>
            </a:rPr>
            <a:t>What</a:t>
          </a:r>
          <a:r>
            <a:rPr lang="zh-Hans" altLang="en-US" sz="3200" dirty="0">
              <a:solidFill>
                <a:srgbClr val="03244D"/>
              </a:solidFill>
              <a:latin typeface="Calibri" panose="020F0502020204030204" pitchFamily="34" charset="0"/>
              <a:cs typeface="Calibri" panose="020F0502020204030204" pitchFamily="34" charset="0"/>
            </a:rPr>
            <a:t> </a:t>
          </a:r>
          <a:r>
            <a:rPr lang="en-US" altLang="zh-Hans" sz="3200" dirty="0">
              <a:solidFill>
                <a:srgbClr val="03244D"/>
              </a:solidFill>
              <a:latin typeface="Calibri" panose="020F0502020204030204" pitchFamily="34" charset="0"/>
              <a:cs typeface="Calibri" panose="020F0502020204030204" pitchFamily="34" charset="0"/>
            </a:rPr>
            <a:t>is</a:t>
          </a:r>
          <a:r>
            <a:rPr lang="zh-Hans" altLang="en-US" sz="3200" dirty="0">
              <a:solidFill>
                <a:srgbClr val="03244D"/>
              </a:solidFill>
              <a:latin typeface="Calibri" panose="020F0502020204030204" pitchFamily="34" charset="0"/>
              <a:cs typeface="Calibri" panose="020F0502020204030204" pitchFamily="34" charset="0"/>
            </a:rPr>
            <a:t> </a:t>
          </a:r>
          <a:r>
            <a:rPr lang="en-US" altLang="zh-Hans" sz="3200" dirty="0">
              <a:solidFill>
                <a:srgbClr val="03244D"/>
              </a:solidFill>
              <a:latin typeface="Calibri" panose="020F0502020204030204" pitchFamily="34" charset="0"/>
              <a:cs typeface="Calibri" panose="020F0502020204030204" pitchFamily="34" charset="0"/>
            </a:rPr>
            <a:t>waiting</a:t>
          </a:r>
          <a:r>
            <a:rPr lang="zh-Hans" altLang="en-US" sz="3200" dirty="0">
              <a:solidFill>
                <a:srgbClr val="03244D"/>
              </a:solidFill>
              <a:latin typeface="Calibri" panose="020F0502020204030204" pitchFamily="34" charset="0"/>
              <a:cs typeface="Calibri" panose="020F0502020204030204" pitchFamily="34" charset="0"/>
            </a:rPr>
            <a:t> </a:t>
          </a:r>
          <a:r>
            <a:rPr lang="en-US" altLang="zh-Hans" sz="3200" dirty="0">
              <a:solidFill>
                <a:srgbClr val="03244D"/>
              </a:solidFill>
              <a:latin typeface="Calibri" panose="020F0502020204030204" pitchFamily="34" charset="0"/>
              <a:cs typeface="Calibri" panose="020F0502020204030204" pitchFamily="34" charset="0"/>
            </a:rPr>
            <a:t>time?</a:t>
          </a:r>
          <a:endParaRPr lang="en-US" sz="3200" dirty="0">
            <a:solidFill>
              <a:srgbClr val="03244D"/>
            </a:solidFill>
            <a:latin typeface="Calibri" panose="020F0502020204030204" pitchFamily="34" charset="0"/>
            <a:cs typeface="Calibri" panose="020F0502020204030204" pitchFamily="34" charset="0"/>
          </a:endParaRPr>
        </a:p>
      </dgm:t>
    </dgm:pt>
    <dgm:pt modelId="{1CB1C124-0025-4308-A902-C7A3EF9027AB}" type="sibTrans" cxnId="{A306BD06-3FC5-4360-944A-5467FD73E1AB}">
      <dgm:prSet/>
      <dgm:spPr/>
      <dgm:t>
        <a:bodyPr/>
        <a:lstStyle/>
        <a:p>
          <a:endParaRPr lang="en-US"/>
        </a:p>
      </dgm:t>
    </dgm:pt>
    <dgm:pt modelId="{A8699FB5-A364-4FA1-A020-115A9AADE4BA}" type="parTrans" cxnId="{A306BD06-3FC5-4360-944A-5467FD73E1AB}">
      <dgm:prSet/>
      <dgm:spPr/>
      <dgm:t>
        <a:bodyPr/>
        <a:lstStyle/>
        <a:p>
          <a:endParaRPr lang="en-US"/>
        </a:p>
      </dgm:t>
    </dgm:pt>
    <dgm:pt modelId="{BD20E21A-F8F2-894D-A93F-AE537535D25D}">
      <dgm:prSet phldrT="[Text]" custT="1"/>
      <dgm:spPr>
        <a:solidFill>
          <a:srgbClr val="F68026"/>
        </a:solidFill>
        <a:ln>
          <a:solidFill>
            <a:srgbClr val="DD550C"/>
          </a:solidFill>
        </a:ln>
      </dgm:spPr>
      <dgm:t>
        <a:bodyPr/>
        <a:lstStyle/>
        <a:p>
          <a:r>
            <a:rPr lang="en-US" altLang="zh-Hans" sz="3200" dirty="0">
              <a:solidFill>
                <a:schemeClr val="bg1"/>
              </a:solidFill>
              <a:latin typeface="Calibri" panose="020F0502020204030204" pitchFamily="34" charset="0"/>
              <a:cs typeface="Calibri" panose="020F0502020204030204" pitchFamily="34" charset="0"/>
            </a:rPr>
            <a:t>3</a:t>
          </a:r>
          <a:endParaRPr lang="en-US" sz="3200" dirty="0">
            <a:solidFill>
              <a:schemeClr val="bg1"/>
            </a:solidFill>
            <a:latin typeface="Calibri" panose="020F0502020204030204" pitchFamily="34" charset="0"/>
            <a:cs typeface="Calibri" panose="020F0502020204030204" pitchFamily="34" charset="0"/>
          </a:endParaRPr>
        </a:p>
      </dgm:t>
    </dgm:pt>
    <dgm:pt modelId="{8D89A05F-A56A-BD4B-AC5E-B142B3403C45}" type="parTrans" cxnId="{774253BC-1815-3A4C-BFA2-9C1A1243706C}">
      <dgm:prSet/>
      <dgm:spPr/>
      <dgm:t>
        <a:bodyPr/>
        <a:lstStyle/>
        <a:p>
          <a:endParaRPr lang="en-US"/>
        </a:p>
      </dgm:t>
    </dgm:pt>
    <dgm:pt modelId="{30875A37-14E3-4C49-B7B3-2F5C76CA8532}" type="sibTrans" cxnId="{774253BC-1815-3A4C-BFA2-9C1A1243706C}">
      <dgm:prSet/>
      <dgm:spPr/>
      <dgm:t>
        <a:bodyPr/>
        <a:lstStyle/>
        <a:p>
          <a:endParaRPr lang="en-US"/>
        </a:p>
      </dgm:t>
    </dgm:pt>
    <dgm:pt modelId="{9D0CDAEC-4012-4542-9866-353FDA8601D3}">
      <dgm:prSet custT="1"/>
      <dgm:spPr>
        <a:ln>
          <a:solidFill>
            <a:srgbClr val="DD550C"/>
          </a:solidFill>
        </a:ln>
      </dgm:spPr>
      <dgm:t>
        <a:bodyPr/>
        <a:lstStyle/>
        <a:p>
          <a:pPr>
            <a:buNone/>
          </a:pPr>
          <a:r>
            <a:rPr lang="en-US" altLang="zh-Hans" sz="3200" dirty="0">
              <a:solidFill>
                <a:srgbClr val="03244D"/>
              </a:solidFill>
              <a:latin typeface="Calibri" panose="020F0502020204030204" pitchFamily="34" charset="0"/>
              <a:cs typeface="Calibri" panose="020F0502020204030204" pitchFamily="34" charset="0"/>
            </a:rPr>
            <a:t>What</a:t>
          </a:r>
          <a:r>
            <a:rPr lang="zh-Hans" altLang="en-US" sz="3200" dirty="0">
              <a:solidFill>
                <a:srgbClr val="03244D"/>
              </a:solidFill>
              <a:latin typeface="Calibri" panose="020F0502020204030204" pitchFamily="34" charset="0"/>
              <a:cs typeface="Calibri" panose="020F0502020204030204" pitchFamily="34" charset="0"/>
            </a:rPr>
            <a:t> </a:t>
          </a:r>
          <a:r>
            <a:rPr lang="en-US" altLang="zh-Hans" sz="3200" dirty="0">
              <a:solidFill>
                <a:srgbClr val="03244D"/>
              </a:solidFill>
              <a:latin typeface="Calibri" panose="020F0502020204030204" pitchFamily="34" charset="0"/>
              <a:cs typeface="Calibri" panose="020F0502020204030204" pitchFamily="34" charset="0"/>
            </a:rPr>
            <a:t>is</a:t>
          </a:r>
          <a:r>
            <a:rPr lang="zh-Hans" altLang="en-US" sz="3200" dirty="0">
              <a:solidFill>
                <a:srgbClr val="03244D"/>
              </a:solidFill>
              <a:latin typeface="Calibri" panose="020F0502020204030204" pitchFamily="34" charset="0"/>
              <a:cs typeface="Calibri" panose="020F0502020204030204" pitchFamily="34" charset="0"/>
            </a:rPr>
            <a:t> </a:t>
          </a:r>
          <a:r>
            <a:rPr lang="en-US" altLang="zh-Hans" sz="3200" dirty="0">
              <a:solidFill>
                <a:srgbClr val="03244D"/>
              </a:solidFill>
              <a:latin typeface="Calibri" panose="020F0502020204030204" pitchFamily="34" charset="0"/>
              <a:cs typeface="Calibri" panose="020F0502020204030204" pitchFamily="34" charset="0"/>
            </a:rPr>
            <a:t>the</a:t>
          </a:r>
          <a:r>
            <a:rPr lang="zh-Hans" altLang="en-US" sz="3200" dirty="0">
              <a:solidFill>
                <a:srgbClr val="03244D"/>
              </a:solidFill>
              <a:latin typeface="Calibri" panose="020F0502020204030204" pitchFamily="34" charset="0"/>
              <a:cs typeface="Calibri" panose="020F0502020204030204" pitchFamily="34" charset="0"/>
            </a:rPr>
            <a:t> </a:t>
          </a:r>
          <a:r>
            <a:rPr lang="en-US" altLang="zh-Hans" sz="3200" dirty="0">
              <a:solidFill>
                <a:srgbClr val="03244D"/>
              </a:solidFill>
              <a:latin typeface="Calibri" panose="020F0502020204030204" pitchFamily="34" charset="0"/>
              <a:cs typeface="Calibri" panose="020F0502020204030204" pitchFamily="34" charset="0"/>
            </a:rPr>
            <a:t>throughput?</a:t>
          </a:r>
          <a:endParaRPr lang="en-US" sz="3200" dirty="0">
            <a:solidFill>
              <a:srgbClr val="03244D"/>
            </a:solidFill>
            <a:latin typeface="Calibri" panose="020F0502020204030204" pitchFamily="34" charset="0"/>
            <a:cs typeface="Calibri" panose="020F0502020204030204" pitchFamily="34" charset="0"/>
          </a:endParaRPr>
        </a:p>
      </dgm:t>
    </dgm:pt>
    <dgm:pt modelId="{F94EBC55-5C0F-504D-9CEC-93A65D7CD67C}" type="parTrans" cxnId="{11F930FD-F1D4-E349-BC30-7D3CFD2E5F4B}">
      <dgm:prSet/>
      <dgm:spPr/>
      <dgm:t>
        <a:bodyPr/>
        <a:lstStyle/>
        <a:p>
          <a:endParaRPr lang="en-US"/>
        </a:p>
      </dgm:t>
    </dgm:pt>
    <dgm:pt modelId="{6EF84252-0527-1B4D-88EF-7C6742A41B71}" type="sibTrans" cxnId="{11F930FD-F1D4-E349-BC30-7D3CFD2E5F4B}">
      <dgm:prSet/>
      <dgm:spPr/>
      <dgm:t>
        <a:bodyPr/>
        <a:lstStyle/>
        <a:p>
          <a:endParaRPr lang="en-US"/>
        </a:p>
      </dgm:t>
    </dgm:pt>
    <dgm:pt modelId="{067E5312-089B-48DC-B8EC-9E6FE94590BE}" type="pres">
      <dgm:prSet presAssocID="{EB7C0D9E-9654-4FA8-AA10-8416CD667475}" presName="linearFlow" presStyleCnt="0">
        <dgm:presLayoutVars>
          <dgm:dir/>
          <dgm:animLvl val="lvl"/>
          <dgm:resizeHandles val="exact"/>
        </dgm:presLayoutVars>
      </dgm:prSet>
      <dgm:spPr/>
    </dgm:pt>
    <dgm:pt modelId="{414E04CD-2182-4E59-861E-647C35A0D63D}" type="pres">
      <dgm:prSet presAssocID="{8BD9F760-55D8-46C9-876A-7B7C5C17F56E}" presName="composite" presStyleCnt="0"/>
      <dgm:spPr/>
    </dgm:pt>
    <dgm:pt modelId="{EFAF798D-3107-4999-984C-A5AA72F10AF0}" type="pres">
      <dgm:prSet presAssocID="{8BD9F760-55D8-46C9-876A-7B7C5C17F56E}" presName="parentText" presStyleLbl="alignNode1" presStyleIdx="0" presStyleCnt="3">
        <dgm:presLayoutVars>
          <dgm:chMax val="1"/>
          <dgm:bulletEnabled val="1"/>
        </dgm:presLayoutVars>
      </dgm:prSet>
      <dgm:spPr/>
    </dgm:pt>
    <dgm:pt modelId="{8DD32222-7FD1-4D44-9569-8990D5FC1DE1}" type="pres">
      <dgm:prSet presAssocID="{8BD9F760-55D8-46C9-876A-7B7C5C17F56E}" presName="descendantText" presStyleLbl="alignAcc1" presStyleIdx="0" presStyleCnt="3">
        <dgm:presLayoutVars>
          <dgm:bulletEnabled val="1"/>
        </dgm:presLayoutVars>
      </dgm:prSet>
      <dgm:spPr/>
    </dgm:pt>
    <dgm:pt modelId="{F5624F9D-91F8-4318-84E8-C152E45DF215}" type="pres">
      <dgm:prSet presAssocID="{86157848-5632-4B23-87B8-79FAEB31704F}" presName="sp" presStyleCnt="0"/>
      <dgm:spPr/>
    </dgm:pt>
    <dgm:pt modelId="{67949BBA-A32D-4E30-8854-5287421CB4F6}" type="pres">
      <dgm:prSet presAssocID="{8830577D-D1C3-4F54-9530-AE0C1540445A}" presName="composite" presStyleCnt="0"/>
      <dgm:spPr/>
    </dgm:pt>
    <dgm:pt modelId="{B7F0D56F-B6AA-4702-8D3C-0269DB547BC3}" type="pres">
      <dgm:prSet presAssocID="{8830577D-D1C3-4F54-9530-AE0C1540445A}" presName="parentText" presStyleLbl="alignNode1" presStyleIdx="1" presStyleCnt="3">
        <dgm:presLayoutVars>
          <dgm:chMax val="1"/>
          <dgm:bulletEnabled val="1"/>
        </dgm:presLayoutVars>
      </dgm:prSet>
      <dgm:spPr/>
    </dgm:pt>
    <dgm:pt modelId="{3982FFF4-760C-46A3-874D-044CAA38386C}" type="pres">
      <dgm:prSet presAssocID="{8830577D-D1C3-4F54-9530-AE0C1540445A}" presName="descendantText" presStyleLbl="alignAcc1" presStyleIdx="1" presStyleCnt="3">
        <dgm:presLayoutVars>
          <dgm:bulletEnabled val="1"/>
        </dgm:presLayoutVars>
      </dgm:prSet>
      <dgm:spPr/>
    </dgm:pt>
    <dgm:pt modelId="{283774FF-D4EE-224A-8A6A-D8E0B2EE0946}" type="pres">
      <dgm:prSet presAssocID="{4B75A194-9719-40F7-8194-ABEDBDD52D30}" presName="sp" presStyleCnt="0"/>
      <dgm:spPr/>
    </dgm:pt>
    <dgm:pt modelId="{540E1084-8E4C-0941-ADFA-0C198269ECCA}" type="pres">
      <dgm:prSet presAssocID="{BD20E21A-F8F2-894D-A93F-AE537535D25D}" presName="composite" presStyleCnt="0"/>
      <dgm:spPr/>
    </dgm:pt>
    <dgm:pt modelId="{5B1C94EF-805F-CB49-8415-072CE0731D9A}" type="pres">
      <dgm:prSet presAssocID="{BD20E21A-F8F2-894D-A93F-AE537535D25D}" presName="parentText" presStyleLbl="alignNode1" presStyleIdx="2" presStyleCnt="3">
        <dgm:presLayoutVars>
          <dgm:chMax val="1"/>
          <dgm:bulletEnabled val="1"/>
        </dgm:presLayoutVars>
      </dgm:prSet>
      <dgm:spPr/>
    </dgm:pt>
    <dgm:pt modelId="{53505C3C-6509-A94E-A6E6-4A49A3C10891}" type="pres">
      <dgm:prSet presAssocID="{BD20E21A-F8F2-894D-A93F-AE537535D25D}" presName="descendantText" presStyleLbl="alignAcc1" presStyleIdx="2" presStyleCnt="3">
        <dgm:presLayoutVars>
          <dgm:bulletEnabled val="1"/>
        </dgm:presLayoutVars>
      </dgm:prSet>
      <dgm:spPr/>
    </dgm:pt>
  </dgm:ptLst>
  <dgm:cxnLst>
    <dgm:cxn modelId="{70405206-4F94-4DD7-8A7C-1842813655B2}" srcId="{EB7C0D9E-9654-4FA8-AA10-8416CD667475}" destId="{8BD9F760-55D8-46C9-876A-7B7C5C17F56E}" srcOrd="0" destOrd="0" parTransId="{AD8C9274-AD85-489E-A293-64F4E60C7C41}" sibTransId="{86157848-5632-4B23-87B8-79FAEB31704F}"/>
    <dgm:cxn modelId="{A306BD06-3FC5-4360-944A-5467FD73E1AB}" srcId="{8BD9F760-55D8-46C9-876A-7B7C5C17F56E}" destId="{C4DEDC06-C8EC-4A79-8D12-1A1A3100A5B9}" srcOrd="0" destOrd="0" parTransId="{A8699FB5-A364-4FA1-A020-115A9AADE4BA}" sibTransId="{1CB1C124-0025-4308-A902-C7A3EF9027AB}"/>
    <dgm:cxn modelId="{1BEC6823-7224-471B-AED3-5F9406E05DEB}" srcId="{EB7C0D9E-9654-4FA8-AA10-8416CD667475}" destId="{8830577D-D1C3-4F54-9530-AE0C1540445A}" srcOrd="1" destOrd="0" parTransId="{68353EFC-0D5E-4154-9928-656098996E9E}" sibTransId="{4B75A194-9719-40F7-8194-ABEDBDD52D30}"/>
    <dgm:cxn modelId="{5F6D1D2D-B6A4-4C83-932C-CF5491E1040D}" srcId="{8830577D-D1C3-4F54-9530-AE0C1540445A}" destId="{562F0A6A-C0FA-4223-9C9D-CECB0D32ECA1}" srcOrd="0" destOrd="0" parTransId="{5B0CFBB8-388D-4273-9744-8FEB7734D84C}" sibTransId="{FE8B5CCE-7ABA-42D4-9EFC-2516F0C1FB50}"/>
    <dgm:cxn modelId="{13F00D69-6BB8-4FF7-9072-9A108BDBAE42}" type="presOf" srcId="{8830577D-D1C3-4F54-9530-AE0C1540445A}" destId="{B7F0D56F-B6AA-4702-8D3C-0269DB547BC3}" srcOrd="0" destOrd="0" presId="urn:microsoft.com/office/officeart/2005/8/layout/chevron2"/>
    <dgm:cxn modelId="{41FD7958-2E29-4022-865D-852CD7A6239F}" type="presOf" srcId="{8BD9F760-55D8-46C9-876A-7B7C5C17F56E}" destId="{EFAF798D-3107-4999-984C-A5AA72F10AF0}" srcOrd="0" destOrd="0" presId="urn:microsoft.com/office/officeart/2005/8/layout/chevron2"/>
    <dgm:cxn modelId="{9F27D897-A08D-884A-B983-FB28716F2A80}" type="presOf" srcId="{9D0CDAEC-4012-4542-9866-353FDA8601D3}" destId="{53505C3C-6509-A94E-A6E6-4A49A3C10891}" srcOrd="0" destOrd="0" presId="urn:microsoft.com/office/officeart/2005/8/layout/chevron2"/>
    <dgm:cxn modelId="{67D6959C-F452-42A5-9A37-25ADE00E9101}" type="presOf" srcId="{C4DEDC06-C8EC-4A79-8D12-1A1A3100A5B9}" destId="{8DD32222-7FD1-4D44-9569-8990D5FC1DE1}" srcOrd="0" destOrd="0" presId="urn:microsoft.com/office/officeart/2005/8/layout/chevron2"/>
    <dgm:cxn modelId="{774253BC-1815-3A4C-BFA2-9C1A1243706C}" srcId="{EB7C0D9E-9654-4FA8-AA10-8416CD667475}" destId="{BD20E21A-F8F2-894D-A93F-AE537535D25D}" srcOrd="2" destOrd="0" parTransId="{8D89A05F-A56A-BD4B-AC5E-B142B3403C45}" sibTransId="{30875A37-14E3-4C49-B7B3-2F5C76CA8532}"/>
    <dgm:cxn modelId="{DA39E7CB-BF20-4E86-AE58-CFE7C891843E}" type="presOf" srcId="{562F0A6A-C0FA-4223-9C9D-CECB0D32ECA1}" destId="{3982FFF4-760C-46A3-874D-044CAA38386C}" srcOrd="0" destOrd="0" presId="urn:microsoft.com/office/officeart/2005/8/layout/chevron2"/>
    <dgm:cxn modelId="{85B3E0F1-8629-2344-8EB3-F5190905BFAF}" type="presOf" srcId="{BD20E21A-F8F2-894D-A93F-AE537535D25D}" destId="{5B1C94EF-805F-CB49-8415-072CE0731D9A}" srcOrd="0" destOrd="0" presId="urn:microsoft.com/office/officeart/2005/8/layout/chevron2"/>
    <dgm:cxn modelId="{9AE6DCF6-3C23-4086-854E-17A2285C5DDF}" type="presOf" srcId="{EB7C0D9E-9654-4FA8-AA10-8416CD667475}" destId="{067E5312-089B-48DC-B8EC-9E6FE94590BE}" srcOrd="0" destOrd="0" presId="urn:microsoft.com/office/officeart/2005/8/layout/chevron2"/>
    <dgm:cxn modelId="{11F930FD-F1D4-E349-BC30-7D3CFD2E5F4B}" srcId="{BD20E21A-F8F2-894D-A93F-AE537535D25D}" destId="{9D0CDAEC-4012-4542-9866-353FDA8601D3}" srcOrd="0" destOrd="0" parTransId="{F94EBC55-5C0F-504D-9CEC-93A65D7CD67C}" sibTransId="{6EF84252-0527-1B4D-88EF-7C6742A41B71}"/>
    <dgm:cxn modelId="{BA7E3FAA-FDF0-4DE6-BA34-84ACB3310F1C}" type="presParOf" srcId="{067E5312-089B-48DC-B8EC-9E6FE94590BE}" destId="{414E04CD-2182-4E59-861E-647C35A0D63D}" srcOrd="0" destOrd="0" presId="urn:microsoft.com/office/officeart/2005/8/layout/chevron2"/>
    <dgm:cxn modelId="{9995C8A6-F166-42CE-896D-6873ADE798EE}" type="presParOf" srcId="{414E04CD-2182-4E59-861E-647C35A0D63D}" destId="{EFAF798D-3107-4999-984C-A5AA72F10AF0}" srcOrd="0" destOrd="0" presId="urn:microsoft.com/office/officeart/2005/8/layout/chevron2"/>
    <dgm:cxn modelId="{A8391CE5-5663-4EAB-BC04-E377CDE24081}" type="presParOf" srcId="{414E04CD-2182-4E59-861E-647C35A0D63D}" destId="{8DD32222-7FD1-4D44-9569-8990D5FC1DE1}" srcOrd="1" destOrd="0" presId="urn:microsoft.com/office/officeart/2005/8/layout/chevron2"/>
    <dgm:cxn modelId="{3D4FEA00-C4C8-4C8C-9684-D0D8C3CA587B}" type="presParOf" srcId="{067E5312-089B-48DC-B8EC-9E6FE94590BE}" destId="{F5624F9D-91F8-4318-84E8-C152E45DF215}" srcOrd="1" destOrd="0" presId="urn:microsoft.com/office/officeart/2005/8/layout/chevron2"/>
    <dgm:cxn modelId="{0AF3A15E-1450-4BE1-9612-AA3D53064AA9}" type="presParOf" srcId="{067E5312-089B-48DC-B8EC-9E6FE94590BE}" destId="{67949BBA-A32D-4E30-8854-5287421CB4F6}" srcOrd="2" destOrd="0" presId="urn:microsoft.com/office/officeart/2005/8/layout/chevron2"/>
    <dgm:cxn modelId="{1513DADC-5C11-4848-A2C6-4BD3E9381C69}" type="presParOf" srcId="{67949BBA-A32D-4E30-8854-5287421CB4F6}" destId="{B7F0D56F-B6AA-4702-8D3C-0269DB547BC3}" srcOrd="0" destOrd="0" presId="urn:microsoft.com/office/officeart/2005/8/layout/chevron2"/>
    <dgm:cxn modelId="{BEEBD9D6-002B-4C76-9FB9-A0D56B465D49}" type="presParOf" srcId="{67949BBA-A32D-4E30-8854-5287421CB4F6}" destId="{3982FFF4-760C-46A3-874D-044CAA38386C}" srcOrd="1" destOrd="0" presId="urn:microsoft.com/office/officeart/2005/8/layout/chevron2"/>
    <dgm:cxn modelId="{A12ABF99-F66A-5A42-B463-38DD4F27D092}" type="presParOf" srcId="{067E5312-089B-48DC-B8EC-9E6FE94590BE}" destId="{283774FF-D4EE-224A-8A6A-D8E0B2EE0946}" srcOrd="3" destOrd="0" presId="urn:microsoft.com/office/officeart/2005/8/layout/chevron2"/>
    <dgm:cxn modelId="{21730464-2CD1-C54E-B6F4-AAB1C9393711}" type="presParOf" srcId="{067E5312-089B-48DC-B8EC-9E6FE94590BE}" destId="{540E1084-8E4C-0941-ADFA-0C198269ECCA}" srcOrd="4" destOrd="0" presId="urn:microsoft.com/office/officeart/2005/8/layout/chevron2"/>
    <dgm:cxn modelId="{C65381BF-2326-E149-893F-F98AC468687B}" type="presParOf" srcId="{540E1084-8E4C-0941-ADFA-0C198269ECCA}" destId="{5B1C94EF-805F-CB49-8415-072CE0731D9A}" srcOrd="0" destOrd="0" presId="urn:microsoft.com/office/officeart/2005/8/layout/chevron2"/>
    <dgm:cxn modelId="{FDEE3950-9FB6-944A-B5FD-15349E0520C3}" type="presParOf" srcId="{540E1084-8E4C-0941-ADFA-0C198269ECCA}" destId="{53505C3C-6509-A94E-A6E6-4A49A3C10891}" srcOrd="1" destOrd="0" presId="urn:microsoft.com/office/officeart/2005/8/layout/chevron2"/>
  </dgm:cxnLst>
  <dgm:bg>
    <a:noFill/>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AF798D-3107-4999-984C-A5AA72F10AF0}">
      <dsp:nvSpPr>
        <dsp:cNvPr id="0" name=""/>
        <dsp:cNvSpPr/>
      </dsp:nvSpPr>
      <dsp:spPr>
        <a:xfrm rot="5400000">
          <a:off x="-251588" y="253099"/>
          <a:ext cx="1677255" cy="1174079"/>
        </a:xfrm>
        <a:prstGeom prst="chevron">
          <a:avLst/>
        </a:prstGeom>
        <a:solidFill>
          <a:srgbClr val="F68026"/>
        </a:solidFill>
        <a:ln w="25400" cap="flat" cmpd="sng" algn="ctr">
          <a:solidFill>
            <a:srgbClr val="DD550C"/>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en-US" altLang="zh-Hans" sz="3300" kern="1200" dirty="0">
              <a:latin typeface="Calibri" panose="020F0502020204030204" pitchFamily="34" charset="0"/>
              <a:cs typeface="Calibri" panose="020F0502020204030204" pitchFamily="34" charset="0"/>
            </a:rPr>
            <a:t>1</a:t>
          </a:r>
          <a:endParaRPr lang="en-US" sz="3300" kern="1200" dirty="0">
            <a:latin typeface="Calibri" panose="020F0502020204030204" pitchFamily="34" charset="0"/>
            <a:cs typeface="Calibri" panose="020F0502020204030204" pitchFamily="34" charset="0"/>
          </a:endParaRPr>
        </a:p>
      </dsp:txBody>
      <dsp:txXfrm rot="-5400000">
        <a:off x="1" y="588551"/>
        <a:ext cx="1174079" cy="503176"/>
      </dsp:txXfrm>
    </dsp:sp>
    <dsp:sp modelId="{8DD32222-7FD1-4D44-9569-8990D5FC1DE1}">
      <dsp:nvSpPr>
        <dsp:cNvPr id="0" name=""/>
        <dsp:cNvSpPr/>
      </dsp:nvSpPr>
      <dsp:spPr>
        <a:xfrm rot="5400000">
          <a:off x="3167274" y="-1991684"/>
          <a:ext cx="1090216" cy="5076606"/>
        </a:xfrm>
        <a:prstGeom prst="round2SameRect">
          <a:avLst/>
        </a:prstGeom>
        <a:solidFill>
          <a:schemeClr val="lt1">
            <a:alpha val="90000"/>
            <a:hueOff val="0"/>
            <a:satOff val="0"/>
            <a:lumOff val="0"/>
            <a:alphaOff val="0"/>
          </a:schemeClr>
        </a:solidFill>
        <a:ln w="25400" cap="flat" cmpd="sng" algn="ctr">
          <a:solidFill>
            <a:srgbClr val="DD550C"/>
          </a:solidFill>
          <a:prstDash val="solid"/>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None/>
          </a:pPr>
          <a:r>
            <a:rPr lang="en-US" altLang="zh-Hans" sz="3200" kern="1200" dirty="0">
              <a:solidFill>
                <a:srgbClr val="03244D"/>
              </a:solidFill>
              <a:latin typeface="Calibri" panose="020F0502020204030204" pitchFamily="34" charset="0"/>
              <a:cs typeface="Calibri" panose="020F0502020204030204" pitchFamily="34" charset="0"/>
            </a:rPr>
            <a:t>What</a:t>
          </a:r>
          <a:r>
            <a:rPr lang="zh-Hans" altLang="en-US" sz="3200" kern="1200" dirty="0">
              <a:solidFill>
                <a:srgbClr val="03244D"/>
              </a:solidFill>
              <a:latin typeface="Calibri" panose="020F0502020204030204" pitchFamily="34" charset="0"/>
              <a:cs typeface="Calibri" panose="020F0502020204030204" pitchFamily="34" charset="0"/>
            </a:rPr>
            <a:t> </a:t>
          </a:r>
          <a:r>
            <a:rPr lang="en-US" altLang="zh-Hans" sz="3200" kern="1200" dirty="0">
              <a:solidFill>
                <a:srgbClr val="03244D"/>
              </a:solidFill>
              <a:latin typeface="Calibri" panose="020F0502020204030204" pitchFamily="34" charset="0"/>
              <a:cs typeface="Calibri" panose="020F0502020204030204" pitchFamily="34" charset="0"/>
            </a:rPr>
            <a:t>is</a:t>
          </a:r>
          <a:r>
            <a:rPr lang="zh-Hans" altLang="en-US" sz="3200" kern="1200" dirty="0">
              <a:solidFill>
                <a:srgbClr val="03244D"/>
              </a:solidFill>
              <a:latin typeface="Calibri" panose="020F0502020204030204" pitchFamily="34" charset="0"/>
              <a:cs typeface="Calibri" panose="020F0502020204030204" pitchFamily="34" charset="0"/>
            </a:rPr>
            <a:t> </a:t>
          </a:r>
          <a:r>
            <a:rPr lang="en-US" altLang="zh-Hans" sz="3200" kern="1200" dirty="0">
              <a:solidFill>
                <a:srgbClr val="03244D"/>
              </a:solidFill>
              <a:latin typeface="Calibri" panose="020F0502020204030204" pitchFamily="34" charset="0"/>
              <a:cs typeface="Calibri" panose="020F0502020204030204" pitchFamily="34" charset="0"/>
            </a:rPr>
            <a:t>waiting</a:t>
          </a:r>
          <a:r>
            <a:rPr lang="zh-Hans" altLang="en-US" sz="3200" kern="1200" dirty="0">
              <a:solidFill>
                <a:srgbClr val="03244D"/>
              </a:solidFill>
              <a:latin typeface="Calibri" panose="020F0502020204030204" pitchFamily="34" charset="0"/>
              <a:cs typeface="Calibri" panose="020F0502020204030204" pitchFamily="34" charset="0"/>
            </a:rPr>
            <a:t> </a:t>
          </a:r>
          <a:r>
            <a:rPr lang="en-US" altLang="zh-Hans" sz="3200" kern="1200" dirty="0">
              <a:solidFill>
                <a:srgbClr val="03244D"/>
              </a:solidFill>
              <a:latin typeface="Calibri" panose="020F0502020204030204" pitchFamily="34" charset="0"/>
              <a:cs typeface="Calibri" panose="020F0502020204030204" pitchFamily="34" charset="0"/>
            </a:rPr>
            <a:t>time?</a:t>
          </a:r>
          <a:endParaRPr lang="en-US" sz="3200" kern="1200" dirty="0">
            <a:solidFill>
              <a:srgbClr val="03244D"/>
            </a:solidFill>
            <a:latin typeface="Calibri" panose="020F0502020204030204" pitchFamily="34" charset="0"/>
            <a:cs typeface="Calibri" panose="020F0502020204030204" pitchFamily="34" charset="0"/>
          </a:endParaRPr>
        </a:p>
      </dsp:txBody>
      <dsp:txXfrm rot="-5400000">
        <a:off x="1174079" y="54731"/>
        <a:ext cx="5023386" cy="983776"/>
      </dsp:txXfrm>
    </dsp:sp>
    <dsp:sp modelId="{B7F0D56F-B6AA-4702-8D3C-0269DB547BC3}">
      <dsp:nvSpPr>
        <dsp:cNvPr id="0" name=""/>
        <dsp:cNvSpPr/>
      </dsp:nvSpPr>
      <dsp:spPr>
        <a:xfrm rot="5400000">
          <a:off x="-251588" y="1737060"/>
          <a:ext cx="1677255" cy="1174079"/>
        </a:xfrm>
        <a:prstGeom prst="chevron">
          <a:avLst/>
        </a:prstGeom>
        <a:solidFill>
          <a:srgbClr val="F68026"/>
        </a:solidFill>
        <a:ln w="25400" cap="flat" cmpd="sng" algn="ctr">
          <a:solidFill>
            <a:srgbClr val="DD550C"/>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en-US" altLang="zh-Hans" sz="3300" kern="1200" dirty="0">
              <a:latin typeface="Calibri" panose="020F0502020204030204" pitchFamily="34" charset="0"/>
              <a:cs typeface="Calibri" panose="020F0502020204030204" pitchFamily="34" charset="0"/>
            </a:rPr>
            <a:t>2</a:t>
          </a:r>
          <a:endParaRPr lang="en-US" sz="3300" kern="1200" dirty="0">
            <a:latin typeface="Calibri" panose="020F0502020204030204" pitchFamily="34" charset="0"/>
            <a:cs typeface="Calibri" panose="020F0502020204030204" pitchFamily="34" charset="0"/>
          </a:endParaRPr>
        </a:p>
      </dsp:txBody>
      <dsp:txXfrm rot="-5400000">
        <a:off x="1" y="2072512"/>
        <a:ext cx="1174079" cy="503176"/>
      </dsp:txXfrm>
    </dsp:sp>
    <dsp:sp modelId="{3982FFF4-760C-46A3-874D-044CAA38386C}">
      <dsp:nvSpPr>
        <dsp:cNvPr id="0" name=""/>
        <dsp:cNvSpPr/>
      </dsp:nvSpPr>
      <dsp:spPr>
        <a:xfrm rot="5400000">
          <a:off x="3167274" y="-507723"/>
          <a:ext cx="1090216" cy="5076606"/>
        </a:xfrm>
        <a:prstGeom prst="round2SameRect">
          <a:avLst/>
        </a:prstGeom>
        <a:solidFill>
          <a:schemeClr val="lt1">
            <a:alpha val="90000"/>
            <a:hueOff val="0"/>
            <a:satOff val="0"/>
            <a:lumOff val="0"/>
            <a:alphaOff val="0"/>
          </a:schemeClr>
        </a:solidFill>
        <a:ln w="25400" cap="flat" cmpd="sng" algn="ctr">
          <a:solidFill>
            <a:srgbClr val="DD550C"/>
          </a:solidFill>
          <a:prstDash val="solid"/>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None/>
          </a:pPr>
          <a:r>
            <a:rPr lang="en-US" altLang="zh-Hans" sz="3200" kern="1200" dirty="0">
              <a:solidFill>
                <a:srgbClr val="03244D"/>
              </a:solidFill>
              <a:latin typeface="Calibri" panose="020F0502020204030204" pitchFamily="34" charset="0"/>
              <a:cs typeface="Calibri" panose="020F0502020204030204" pitchFamily="34" charset="0"/>
            </a:rPr>
            <a:t>What</a:t>
          </a:r>
          <a:r>
            <a:rPr lang="zh-Hans" altLang="en-US" sz="3200" kern="1200" dirty="0">
              <a:solidFill>
                <a:srgbClr val="03244D"/>
              </a:solidFill>
              <a:latin typeface="Calibri" panose="020F0502020204030204" pitchFamily="34" charset="0"/>
              <a:cs typeface="Calibri" panose="020F0502020204030204" pitchFamily="34" charset="0"/>
            </a:rPr>
            <a:t> </a:t>
          </a:r>
          <a:r>
            <a:rPr lang="en-US" altLang="zh-Hans" sz="3200" kern="1200" dirty="0">
              <a:solidFill>
                <a:srgbClr val="03244D"/>
              </a:solidFill>
              <a:latin typeface="Calibri" panose="020F0502020204030204" pitchFamily="34" charset="0"/>
              <a:cs typeface="Calibri" panose="020F0502020204030204" pitchFamily="34" charset="0"/>
            </a:rPr>
            <a:t>is</a:t>
          </a:r>
          <a:r>
            <a:rPr lang="zh-Hans" altLang="en-US" sz="3200" kern="1200" dirty="0">
              <a:solidFill>
                <a:srgbClr val="03244D"/>
              </a:solidFill>
              <a:latin typeface="Calibri" panose="020F0502020204030204" pitchFamily="34" charset="0"/>
              <a:cs typeface="Calibri" panose="020F0502020204030204" pitchFamily="34" charset="0"/>
            </a:rPr>
            <a:t> </a:t>
          </a:r>
          <a:r>
            <a:rPr lang="en-US" altLang="zh-Hans" sz="3200" kern="1200" dirty="0">
              <a:solidFill>
                <a:srgbClr val="03244D"/>
              </a:solidFill>
              <a:latin typeface="Calibri" panose="020F0502020204030204" pitchFamily="34" charset="0"/>
              <a:cs typeface="Calibri" panose="020F0502020204030204" pitchFamily="34" charset="0"/>
            </a:rPr>
            <a:t>turn-round</a:t>
          </a:r>
          <a:r>
            <a:rPr lang="zh-Hans" altLang="en-US" sz="3200" kern="1200" dirty="0">
              <a:solidFill>
                <a:srgbClr val="03244D"/>
              </a:solidFill>
              <a:latin typeface="Calibri" panose="020F0502020204030204" pitchFamily="34" charset="0"/>
              <a:cs typeface="Calibri" panose="020F0502020204030204" pitchFamily="34" charset="0"/>
            </a:rPr>
            <a:t> </a:t>
          </a:r>
          <a:r>
            <a:rPr lang="en-US" altLang="zh-Hans" sz="3200" kern="1200" dirty="0">
              <a:solidFill>
                <a:srgbClr val="03244D"/>
              </a:solidFill>
              <a:latin typeface="Calibri" panose="020F0502020204030204" pitchFamily="34" charset="0"/>
              <a:cs typeface="Calibri" panose="020F0502020204030204" pitchFamily="34" charset="0"/>
            </a:rPr>
            <a:t>time?</a:t>
          </a:r>
          <a:endParaRPr lang="en-US" sz="3200" kern="1200" dirty="0">
            <a:solidFill>
              <a:srgbClr val="03244D"/>
            </a:solidFill>
            <a:latin typeface="Calibri" panose="020F0502020204030204" pitchFamily="34" charset="0"/>
            <a:cs typeface="Calibri" panose="020F0502020204030204" pitchFamily="34" charset="0"/>
          </a:endParaRPr>
        </a:p>
      </dsp:txBody>
      <dsp:txXfrm rot="-5400000">
        <a:off x="1174079" y="1538692"/>
        <a:ext cx="5023386" cy="983776"/>
      </dsp:txXfrm>
    </dsp:sp>
    <dsp:sp modelId="{5B1C94EF-805F-CB49-8415-072CE0731D9A}">
      <dsp:nvSpPr>
        <dsp:cNvPr id="0" name=""/>
        <dsp:cNvSpPr/>
      </dsp:nvSpPr>
      <dsp:spPr>
        <a:xfrm rot="5400000">
          <a:off x="-251588" y="3221021"/>
          <a:ext cx="1677255" cy="1174079"/>
        </a:xfrm>
        <a:prstGeom prst="chevron">
          <a:avLst/>
        </a:prstGeom>
        <a:solidFill>
          <a:srgbClr val="F68026"/>
        </a:solidFill>
        <a:ln w="25400" cap="flat" cmpd="sng" algn="ctr">
          <a:solidFill>
            <a:srgbClr val="DD550C"/>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Hans" sz="3200" kern="1200" dirty="0">
              <a:solidFill>
                <a:schemeClr val="bg1"/>
              </a:solidFill>
              <a:latin typeface="Calibri" panose="020F0502020204030204" pitchFamily="34" charset="0"/>
              <a:cs typeface="Calibri" panose="020F0502020204030204" pitchFamily="34" charset="0"/>
            </a:rPr>
            <a:t>3</a:t>
          </a:r>
          <a:endParaRPr lang="en-US" sz="3200" kern="1200" dirty="0">
            <a:solidFill>
              <a:schemeClr val="bg1"/>
            </a:solidFill>
            <a:latin typeface="Calibri" panose="020F0502020204030204" pitchFamily="34" charset="0"/>
            <a:cs typeface="Calibri" panose="020F0502020204030204" pitchFamily="34" charset="0"/>
          </a:endParaRPr>
        </a:p>
      </dsp:txBody>
      <dsp:txXfrm rot="-5400000">
        <a:off x="1" y="3556473"/>
        <a:ext cx="1174079" cy="503176"/>
      </dsp:txXfrm>
    </dsp:sp>
    <dsp:sp modelId="{53505C3C-6509-A94E-A6E6-4A49A3C10891}">
      <dsp:nvSpPr>
        <dsp:cNvPr id="0" name=""/>
        <dsp:cNvSpPr/>
      </dsp:nvSpPr>
      <dsp:spPr>
        <a:xfrm rot="5400000">
          <a:off x="3167274" y="976237"/>
          <a:ext cx="1090216" cy="5076606"/>
        </a:xfrm>
        <a:prstGeom prst="round2SameRect">
          <a:avLst/>
        </a:prstGeom>
        <a:solidFill>
          <a:schemeClr val="lt1">
            <a:alpha val="90000"/>
            <a:hueOff val="0"/>
            <a:satOff val="0"/>
            <a:lumOff val="0"/>
            <a:alphaOff val="0"/>
          </a:schemeClr>
        </a:solidFill>
        <a:ln w="25400" cap="flat" cmpd="sng" algn="ctr">
          <a:solidFill>
            <a:srgbClr val="DD550C"/>
          </a:solidFill>
          <a:prstDash val="solid"/>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None/>
          </a:pPr>
          <a:r>
            <a:rPr lang="en-US" altLang="zh-Hans" sz="3200" kern="1200" dirty="0">
              <a:solidFill>
                <a:srgbClr val="03244D"/>
              </a:solidFill>
              <a:latin typeface="Calibri" panose="020F0502020204030204" pitchFamily="34" charset="0"/>
              <a:cs typeface="Calibri" panose="020F0502020204030204" pitchFamily="34" charset="0"/>
            </a:rPr>
            <a:t>What</a:t>
          </a:r>
          <a:r>
            <a:rPr lang="zh-Hans" altLang="en-US" sz="3200" kern="1200" dirty="0">
              <a:solidFill>
                <a:srgbClr val="03244D"/>
              </a:solidFill>
              <a:latin typeface="Calibri" panose="020F0502020204030204" pitchFamily="34" charset="0"/>
              <a:cs typeface="Calibri" panose="020F0502020204030204" pitchFamily="34" charset="0"/>
            </a:rPr>
            <a:t> </a:t>
          </a:r>
          <a:r>
            <a:rPr lang="en-US" altLang="zh-Hans" sz="3200" kern="1200" dirty="0">
              <a:solidFill>
                <a:srgbClr val="03244D"/>
              </a:solidFill>
              <a:latin typeface="Calibri" panose="020F0502020204030204" pitchFamily="34" charset="0"/>
              <a:cs typeface="Calibri" panose="020F0502020204030204" pitchFamily="34" charset="0"/>
            </a:rPr>
            <a:t>is</a:t>
          </a:r>
          <a:r>
            <a:rPr lang="zh-Hans" altLang="en-US" sz="3200" kern="1200" dirty="0">
              <a:solidFill>
                <a:srgbClr val="03244D"/>
              </a:solidFill>
              <a:latin typeface="Calibri" panose="020F0502020204030204" pitchFamily="34" charset="0"/>
              <a:cs typeface="Calibri" panose="020F0502020204030204" pitchFamily="34" charset="0"/>
            </a:rPr>
            <a:t> </a:t>
          </a:r>
          <a:r>
            <a:rPr lang="en-US" altLang="zh-Hans" sz="3200" kern="1200" dirty="0">
              <a:solidFill>
                <a:srgbClr val="03244D"/>
              </a:solidFill>
              <a:latin typeface="Calibri" panose="020F0502020204030204" pitchFamily="34" charset="0"/>
              <a:cs typeface="Calibri" panose="020F0502020204030204" pitchFamily="34" charset="0"/>
            </a:rPr>
            <a:t>the</a:t>
          </a:r>
          <a:r>
            <a:rPr lang="zh-Hans" altLang="en-US" sz="3200" kern="1200" dirty="0">
              <a:solidFill>
                <a:srgbClr val="03244D"/>
              </a:solidFill>
              <a:latin typeface="Calibri" panose="020F0502020204030204" pitchFamily="34" charset="0"/>
              <a:cs typeface="Calibri" panose="020F0502020204030204" pitchFamily="34" charset="0"/>
            </a:rPr>
            <a:t> </a:t>
          </a:r>
          <a:r>
            <a:rPr lang="en-US" altLang="zh-Hans" sz="3200" kern="1200" dirty="0">
              <a:solidFill>
                <a:srgbClr val="03244D"/>
              </a:solidFill>
              <a:latin typeface="Calibri" panose="020F0502020204030204" pitchFamily="34" charset="0"/>
              <a:cs typeface="Calibri" panose="020F0502020204030204" pitchFamily="34" charset="0"/>
            </a:rPr>
            <a:t>throughput?</a:t>
          </a:r>
          <a:endParaRPr lang="en-US" sz="3200" kern="1200" dirty="0">
            <a:solidFill>
              <a:srgbClr val="03244D"/>
            </a:solidFill>
            <a:latin typeface="Calibri" panose="020F0502020204030204" pitchFamily="34" charset="0"/>
            <a:cs typeface="Calibri" panose="020F0502020204030204" pitchFamily="34" charset="0"/>
          </a:endParaRPr>
        </a:p>
      </dsp:txBody>
      <dsp:txXfrm rot="-5400000">
        <a:off x="1174079" y="3022652"/>
        <a:ext cx="5023386" cy="983776"/>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27" tIns="45713" rIns="91427" bIns="45713" numCol="1" anchor="t" anchorCtr="0" compatLnSpc="1">
            <a:prstTxWarp prst="textNoShape">
              <a:avLst/>
            </a:prstTxWarp>
          </a:bodyPr>
          <a:lstStyle>
            <a:lvl1pPr algn="l">
              <a:defRPr sz="1100" b="0">
                <a:latin typeface="Times New Roman" pitchFamily="-112" charset="0"/>
                <a:ea typeface="+mn-ea"/>
                <a:cs typeface="+mn-cs"/>
              </a:defRPr>
            </a:lvl1pPr>
          </a:lstStyle>
          <a:p>
            <a:pPr>
              <a:defRPr/>
            </a:pPr>
            <a:endParaRPr lang="en-US"/>
          </a:p>
        </p:txBody>
      </p:sp>
      <p:sp>
        <p:nvSpPr>
          <p:cNvPr id="153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27" tIns="45713" rIns="91427" bIns="45713" numCol="1" anchor="t" anchorCtr="0" compatLnSpc="1">
            <a:prstTxWarp prst="textNoShape">
              <a:avLst/>
            </a:prstTxWarp>
          </a:bodyPr>
          <a:lstStyle>
            <a:lvl1pPr>
              <a:defRPr sz="1100" b="0">
                <a:latin typeface="Times New Roman" pitchFamily="-112" charset="0"/>
                <a:ea typeface="+mn-ea"/>
                <a:cs typeface="+mn-cs"/>
              </a:defRPr>
            </a:lvl1pPr>
          </a:lstStyle>
          <a:p>
            <a:pPr>
              <a:defRPr/>
            </a:pPr>
            <a:endParaRPr lang="en-US"/>
          </a:p>
        </p:txBody>
      </p:sp>
      <p:sp>
        <p:nvSpPr>
          <p:cNvPr id="153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27" tIns="45713" rIns="91427" bIns="45713" numCol="1" anchor="b" anchorCtr="0" compatLnSpc="1">
            <a:prstTxWarp prst="textNoShape">
              <a:avLst/>
            </a:prstTxWarp>
          </a:bodyPr>
          <a:lstStyle>
            <a:lvl1pPr algn="l">
              <a:defRPr sz="1100" b="0">
                <a:latin typeface="Times New Roman" pitchFamily="-112" charset="0"/>
                <a:ea typeface="+mn-ea"/>
                <a:cs typeface="+mn-cs"/>
              </a:defRPr>
            </a:lvl1pPr>
          </a:lstStyle>
          <a:p>
            <a:pPr>
              <a:defRPr/>
            </a:pPr>
            <a:endParaRPr lang="en-US"/>
          </a:p>
        </p:txBody>
      </p:sp>
      <p:sp>
        <p:nvSpPr>
          <p:cNvPr id="15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27" tIns="45713" rIns="91427" bIns="45713" numCol="1" anchor="b" anchorCtr="0" compatLnSpc="1">
            <a:prstTxWarp prst="textNoShape">
              <a:avLst/>
            </a:prstTxWarp>
          </a:bodyPr>
          <a:lstStyle>
            <a:lvl1pPr>
              <a:defRPr sz="1100" b="0">
                <a:latin typeface="Times New Roman" charset="0"/>
              </a:defRPr>
            </a:lvl1pPr>
          </a:lstStyle>
          <a:p>
            <a:fld id="{64039693-3EF9-9243-B46C-D09A044C5826}" type="slidenum">
              <a:rPr lang="en-US"/>
              <a:pPr/>
              <a:t>‹#›</a:t>
            </a:fld>
            <a:endParaRPr lang="en-US"/>
          </a:p>
        </p:txBody>
      </p:sp>
    </p:spTree>
    <p:extLst>
      <p:ext uri="{BB962C8B-B14F-4D97-AF65-F5344CB8AC3E}">
        <p14:creationId xmlns:p14="http://schemas.microsoft.com/office/powerpoint/2010/main" val="15009113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tiff>
</file>

<file path=ppt/media/image14.tiff>
</file>

<file path=ppt/media/image15.png>
</file>

<file path=ppt/media/image2.png>
</file>

<file path=ppt/media/image3.png>
</file>

<file path=ppt/media/image4.png>
</file>

<file path=ppt/media/image5.tiff>
</file>

<file path=ppt/media/image6.tif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7346" name="Rectangle 102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27" tIns="45713" rIns="91427" bIns="45713" numCol="1" anchor="t" anchorCtr="0" compatLnSpc="1">
            <a:prstTxWarp prst="textNoShape">
              <a:avLst/>
            </a:prstTxWarp>
          </a:bodyPr>
          <a:lstStyle>
            <a:lvl1pPr algn="l">
              <a:defRPr sz="1100">
                <a:solidFill>
                  <a:schemeClr val="bg1"/>
                </a:solidFill>
                <a:latin typeface="Verdana" pitchFamily="-112" charset="0"/>
                <a:ea typeface="+mn-ea"/>
                <a:cs typeface="+mn-cs"/>
              </a:defRPr>
            </a:lvl1pPr>
          </a:lstStyle>
          <a:p>
            <a:pPr>
              <a:defRPr/>
            </a:pPr>
            <a:endParaRPr lang="en-US"/>
          </a:p>
        </p:txBody>
      </p:sp>
      <p:sp>
        <p:nvSpPr>
          <p:cNvPr id="57347" name="Rectangle 1027"/>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27" tIns="45713" rIns="91427" bIns="45713" numCol="1" anchor="t" anchorCtr="0" compatLnSpc="1">
            <a:prstTxWarp prst="textNoShape">
              <a:avLst/>
            </a:prstTxWarp>
          </a:bodyPr>
          <a:lstStyle>
            <a:lvl1pPr>
              <a:defRPr sz="1100">
                <a:solidFill>
                  <a:schemeClr val="bg1"/>
                </a:solidFill>
                <a:latin typeface="Verdana" pitchFamily="-112" charset="0"/>
                <a:ea typeface="+mn-ea"/>
                <a:cs typeface="+mn-cs"/>
              </a:defRPr>
            </a:lvl1pPr>
          </a:lstStyle>
          <a:p>
            <a:pPr>
              <a:defRPr/>
            </a:pPr>
            <a:endParaRPr lang="en-US"/>
          </a:p>
        </p:txBody>
      </p:sp>
      <p:sp>
        <p:nvSpPr>
          <p:cNvPr id="14340" name="Rectangle 1028"/>
          <p:cNvSpPr>
            <a:spLocks noGrp="1" noRot="1" noChangeAspect="1" noChangeArrowheads="1" noTextEdit="1"/>
          </p:cNvSpPr>
          <p:nvPr>
            <p:ph type="sldImg" idx="2"/>
          </p:nvPr>
        </p:nvSpPr>
        <p:spPr bwMode="auto">
          <a:xfrm>
            <a:off x="382588" y="685800"/>
            <a:ext cx="6096000" cy="342900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Lst>
        </p:spPr>
      </p:sp>
      <p:sp>
        <p:nvSpPr>
          <p:cNvPr id="57349" name="Rectangle 1029"/>
          <p:cNvSpPr>
            <a:spLocks noGrp="1" noChangeArrowheads="1"/>
          </p:cNvSpPr>
          <p:nvPr>
            <p:ph type="body" sz="quarter" idx="3"/>
          </p:nvPr>
        </p:nvSpPr>
        <p:spPr bwMode="auto">
          <a:xfrm>
            <a:off x="915988" y="4343400"/>
            <a:ext cx="5026025" cy="4114800"/>
          </a:xfrm>
          <a:prstGeom prst="rect">
            <a:avLst/>
          </a:prstGeom>
          <a:noFill/>
          <a:ln w="9525">
            <a:noFill/>
            <a:miter lim="800000"/>
            <a:headEnd/>
            <a:tailEnd/>
          </a:ln>
          <a:effectLst/>
        </p:spPr>
        <p:txBody>
          <a:bodyPr vert="horz" wrap="square" lIns="91427" tIns="45713" rIns="91427" bIns="45713"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7350" name="Rectangle 1030"/>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27" tIns="45713" rIns="91427" bIns="45713" numCol="1" anchor="b" anchorCtr="0" compatLnSpc="1">
            <a:prstTxWarp prst="textNoShape">
              <a:avLst/>
            </a:prstTxWarp>
          </a:bodyPr>
          <a:lstStyle>
            <a:lvl1pPr algn="l">
              <a:defRPr sz="1100">
                <a:solidFill>
                  <a:schemeClr val="bg1"/>
                </a:solidFill>
                <a:latin typeface="Verdana" pitchFamily="-112" charset="0"/>
                <a:ea typeface="+mn-ea"/>
                <a:cs typeface="+mn-cs"/>
              </a:defRPr>
            </a:lvl1pPr>
          </a:lstStyle>
          <a:p>
            <a:pPr>
              <a:defRPr/>
            </a:pPr>
            <a:endParaRPr lang="en-US"/>
          </a:p>
        </p:txBody>
      </p:sp>
      <p:sp>
        <p:nvSpPr>
          <p:cNvPr id="57351" name="Rectangle 1031"/>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27" tIns="45713" rIns="91427" bIns="45713" numCol="1" anchor="b" anchorCtr="0" compatLnSpc="1">
            <a:prstTxWarp prst="textNoShape">
              <a:avLst/>
            </a:prstTxWarp>
          </a:bodyPr>
          <a:lstStyle>
            <a:lvl1pPr>
              <a:defRPr sz="1100">
                <a:solidFill>
                  <a:schemeClr val="bg1"/>
                </a:solidFill>
              </a:defRPr>
            </a:lvl1pPr>
          </a:lstStyle>
          <a:p>
            <a:fld id="{BA95FC9D-A361-0047-A127-CC478746A09D}" type="slidenum">
              <a:rPr lang="en-US"/>
              <a:pPr/>
              <a:t>‹#›</a:t>
            </a:fld>
            <a:endParaRPr lang="en-US"/>
          </a:p>
        </p:txBody>
      </p:sp>
    </p:spTree>
    <p:extLst>
      <p:ext uri="{BB962C8B-B14F-4D97-AF65-F5344CB8AC3E}">
        <p14:creationId xmlns:p14="http://schemas.microsoft.com/office/powerpoint/2010/main" val="246914386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sz="1200" kern="1200">
        <a:solidFill>
          <a:schemeClr val="tx1"/>
        </a:solidFill>
        <a:latin typeface="Times New Roman" pitchFamily="-65" charset="0"/>
        <a:ea typeface="ＭＳ Ｐゴシック" pitchFamily="-65"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65" charset="0"/>
        <a:ea typeface="ＭＳ Ｐゴシック" pitchFamily="-65"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65" charset="0"/>
        <a:ea typeface="ＭＳ Ｐゴシック" pitchFamily="-65"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1031"/>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b="1">
                <a:solidFill>
                  <a:schemeClr val="tx1"/>
                </a:solidFill>
                <a:latin typeface="Verdana" charset="0"/>
                <a:ea typeface="ＭＳ Ｐゴシック" charset="0"/>
                <a:cs typeface="ＭＳ Ｐゴシック" charset="0"/>
              </a:defRPr>
            </a:lvl1pPr>
            <a:lvl2pPr marL="37931725" indent="-37474525">
              <a:defRPr sz="2400" b="1">
                <a:solidFill>
                  <a:schemeClr val="tx1"/>
                </a:solidFill>
                <a:latin typeface="Verdana" charset="0"/>
                <a:ea typeface="ＭＳ Ｐゴシック" charset="0"/>
              </a:defRPr>
            </a:lvl2pPr>
            <a:lvl3pPr>
              <a:defRPr sz="2400" b="1">
                <a:solidFill>
                  <a:schemeClr val="tx1"/>
                </a:solidFill>
                <a:latin typeface="Verdana" charset="0"/>
                <a:ea typeface="ＭＳ Ｐゴシック" charset="0"/>
              </a:defRPr>
            </a:lvl3pPr>
            <a:lvl4pPr>
              <a:defRPr sz="2400" b="1">
                <a:solidFill>
                  <a:schemeClr val="tx1"/>
                </a:solidFill>
                <a:latin typeface="Verdana" charset="0"/>
                <a:ea typeface="ＭＳ Ｐゴシック" charset="0"/>
              </a:defRPr>
            </a:lvl4pPr>
            <a:lvl5pPr>
              <a:defRPr sz="2400" b="1">
                <a:solidFill>
                  <a:schemeClr val="tx1"/>
                </a:solidFill>
                <a:latin typeface="Verdana" charset="0"/>
                <a:ea typeface="ＭＳ Ｐゴシック" charset="0"/>
              </a:defRPr>
            </a:lvl5pPr>
            <a:lvl6pPr marL="457200" eaLnBrk="0" fontAlgn="base" hangingPunct="0">
              <a:spcBef>
                <a:spcPct val="0"/>
              </a:spcBef>
              <a:spcAft>
                <a:spcPct val="0"/>
              </a:spcAft>
              <a:defRPr sz="2400" b="1">
                <a:solidFill>
                  <a:schemeClr val="tx1"/>
                </a:solidFill>
                <a:latin typeface="Verdana" charset="0"/>
                <a:ea typeface="ＭＳ Ｐゴシック" charset="0"/>
              </a:defRPr>
            </a:lvl6pPr>
            <a:lvl7pPr marL="914400" eaLnBrk="0" fontAlgn="base" hangingPunct="0">
              <a:spcBef>
                <a:spcPct val="0"/>
              </a:spcBef>
              <a:spcAft>
                <a:spcPct val="0"/>
              </a:spcAft>
              <a:defRPr sz="2400" b="1">
                <a:solidFill>
                  <a:schemeClr val="tx1"/>
                </a:solidFill>
                <a:latin typeface="Verdana" charset="0"/>
                <a:ea typeface="ＭＳ Ｐゴシック" charset="0"/>
              </a:defRPr>
            </a:lvl7pPr>
            <a:lvl8pPr marL="1371600" eaLnBrk="0" fontAlgn="base" hangingPunct="0">
              <a:spcBef>
                <a:spcPct val="0"/>
              </a:spcBef>
              <a:spcAft>
                <a:spcPct val="0"/>
              </a:spcAft>
              <a:defRPr sz="2400" b="1">
                <a:solidFill>
                  <a:schemeClr val="tx1"/>
                </a:solidFill>
                <a:latin typeface="Verdana" charset="0"/>
                <a:ea typeface="ＭＳ Ｐゴシック" charset="0"/>
              </a:defRPr>
            </a:lvl8pPr>
            <a:lvl9pPr marL="1828800" eaLnBrk="0" fontAlgn="base" hangingPunct="0">
              <a:spcBef>
                <a:spcPct val="0"/>
              </a:spcBef>
              <a:spcAft>
                <a:spcPct val="0"/>
              </a:spcAft>
              <a:defRPr sz="2400" b="1">
                <a:solidFill>
                  <a:schemeClr val="tx1"/>
                </a:solidFill>
                <a:latin typeface="Verdana" charset="0"/>
                <a:ea typeface="ＭＳ Ｐゴシック" charset="0"/>
              </a:defRPr>
            </a:lvl9pPr>
          </a:lstStyle>
          <a:p>
            <a:fld id="{D69666A6-51FC-9E48-90AC-0A20BB3F2D57}" type="slidenum">
              <a:rPr lang="en-US" sz="1100">
                <a:solidFill>
                  <a:schemeClr val="bg1"/>
                </a:solidFill>
              </a:rPr>
              <a:pPr/>
              <a:t>1</a:t>
            </a:fld>
            <a:endParaRPr lang="en-US" sz="1100">
              <a:solidFill>
                <a:schemeClr val="bg1"/>
              </a:solidFill>
            </a:endParaRPr>
          </a:p>
        </p:txBody>
      </p:sp>
      <p:sp>
        <p:nvSpPr>
          <p:cNvPr id="16387" name="Rectangle 1026"/>
          <p:cNvSpPr>
            <a:spLocks noGrp="1" noRot="1" noChangeAspect="1" noChangeArrowheads="1" noTextEdit="1"/>
          </p:cNvSpPr>
          <p:nvPr>
            <p:ph type="sldImg"/>
          </p:nvPr>
        </p:nvSpPr>
        <p:spPr>
          <a:xfrm>
            <a:off x="382588" y="685800"/>
            <a:ext cx="6096000" cy="3429000"/>
          </a:xfrm>
          <a:ln/>
        </p:spPr>
      </p:sp>
      <p:sp>
        <p:nvSpPr>
          <p:cNvPr id="16388" name="Rectangle 1027"/>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zh-Hans" baseline="0" dirty="0">
                <a:latin typeface="Times New Roman" charset="0"/>
                <a:ea typeface="ＭＳ Ｐゴシック" charset="0"/>
                <a:cs typeface="ＭＳ Ｐゴシック" charset="0"/>
              </a:rPr>
              <a:t>2019 Spring</a:t>
            </a:r>
          </a:p>
          <a:p>
            <a:r>
              <a:rPr lang="en-US" altLang="zh-Hans" baseline="0" dirty="0">
                <a:latin typeface="Times New Roman" charset="0"/>
                <a:ea typeface="ＭＳ Ｐゴシック" charset="0"/>
                <a:cs typeface="ＭＳ Ｐゴシック" charset="0"/>
              </a:rPr>
              <a:t>5 Minutes for demo. No </a:t>
            </a:r>
            <a:r>
              <a:rPr lang="en-US" altLang="zh-Hans" baseline="0">
                <a:latin typeface="Times New Roman" charset="0"/>
                <a:ea typeface="ＭＳ Ｐゴシック" charset="0"/>
                <a:cs typeface="ＭＳ Ｐゴシック" charset="0"/>
              </a:rPr>
              <a:t>time for Ex6, Ex7, and Ex8.</a:t>
            </a:r>
          </a:p>
          <a:p>
            <a:r>
              <a:rPr lang="en-US" altLang="zh-Hans" baseline="0" dirty="0">
                <a:latin typeface="Times New Roman" charset="0"/>
                <a:ea typeface="ＭＳ Ｐゴシック" charset="0"/>
                <a:cs typeface="ＭＳ Ｐゴシック" charset="0"/>
              </a:rPr>
              <a:t>2018</a:t>
            </a:r>
            <a:r>
              <a:rPr lang="zh-Hans" altLang="en-US" baseline="0" dirty="0">
                <a:latin typeface="Times New Roman" charset="0"/>
                <a:ea typeface="ＭＳ Ｐゴシック" charset="0"/>
                <a:cs typeface="ＭＳ Ｐゴシック" charset="0"/>
              </a:rPr>
              <a:t> </a:t>
            </a:r>
            <a:r>
              <a:rPr lang="en-US" altLang="zh-Hans" baseline="0" dirty="0">
                <a:latin typeface="Times New Roman" charset="0"/>
                <a:ea typeface="ＭＳ Ｐゴシック" charset="0"/>
                <a:cs typeface="ＭＳ Ｐゴシック" charset="0"/>
              </a:rPr>
              <a:t>Spring</a:t>
            </a:r>
            <a:endParaRPr lang="en-US" baseline="0" dirty="0">
              <a:latin typeface="Times New Roman" charset="0"/>
              <a:ea typeface="ＭＳ Ｐゴシック" charset="0"/>
              <a:cs typeface="ＭＳ Ｐゴシック" charset="0"/>
            </a:endParaRPr>
          </a:p>
          <a:p>
            <a:r>
              <a:rPr lang="en-US" altLang="zh-Hans" baseline="0" dirty="0">
                <a:latin typeface="Times New Roman" charset="0"/>
                <a:ea typeface="ＭＳ Ｐゴシック" charset="0"/>
                <a:cs typeface="ＭＳ Ｐゴシック" charset="0"/>
              </a:rPr>
              <a:t>48</a:t>
            </a:r>
            <a:r>
              <a:rPr lang="zh-Hans" altLang="en-US" baseline="0" dirty="0">
                <a:latin typeface="Times New Roman" charset="0"/>
                <a:ea typeface="ＭＳ Ｐゴシック" charset="0"/>
                <a:cs typeface="ＭＳ Ｐゴシック" charset="0"/>
              </a:rPr>
              <a:t> </a:t>
            </a:r>
            <a:r>
              <a:rPr lang="en-US" altLang="zh-Hans" baseline="0" dirty="0">
                <a:latin typeface="Times New Roman" charset="0"/>
                <a:ea typeface="ＭＳ Ｐゴシック" charset="0"/>
                <a:cs typeface="ＭＳ Ｐゴシック" charset="0"/>
              </a:rPr>
              <a:t>Minutes:</a:t>
            </a:r>
            <a:r>
              <a:rPr lang="zh-Hans" altLang="en-US" baseline="0" dirty="0">
                <a:latin typeface="Times New Roman" charset="0"/>
                <a:ea typeface="ＭＳ Ｐゴシック" charset="0"/>
                <a:cs typeface="ＭＳ Ｐゴシック" charset="0"/>
              </a:rPr>
              <a:t> </a:t>
            </a:r>
            <a:r>
              <a:rPr lang="en-US" altLang="zh-Hans" baseline="0" dirty="0">
                <a:latin typeface="Times New Roman" charset="0"/>
                <a:ea typeface="ＭＳ Ｐゴシック" charset="0"/>
                <a:cs typeface="ＭＳ Ｐゴシック" charset="0"/>
              </a:rPr>
              <a:t>Slides</a:t>
            </a:r>
            <a:r>
              <a:rPr lang="zh-Hans" altLang="en-US" baseline="0" dirty="0">
                <a:latin typeface="Times New Roman" charset="0"/>
                <a:ea typeface="ＭＳ Ｐゴシック" charset="0"/>
                <a:cs typeface="ＭＳ Ｐゴシック" charset="0"/>
              </a:rPr>
              <a:t> </a:t>
            </a:r>
            <a:r>
              <a:rPr lang="en-US" altLang="zh-Hans" baseline="0" dirty="0">
                <a:latin typeface="Times New Roman" charset="0"/>
                <a:ea typeface="ＭＳ Ｐゴシック" charset="0"/>
                <a:cs typeface="ＭＳ Ｐゴシック" charset="0"/>
              </a:rPr>
              <a:t>1-17 including the magic show.</a:t>
            </a:r>
            <a:endParaRPr lang="en-US" baseline="0" dirty="0">
              <a:latin typeface="Times New Roman" charset="0"/>
              <a:ea typeface="ＭＳ Ｐゴシック" charset="0"/>
              <a:cs typeface="ＭＳ Ｐゴシック" charset="0"/>
            </a:endParaRPr>
          </a:p>
          <a:p>
            <a:endParaRPr lang="en-US" dirty="0">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18685838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Meta-scheduling or Super scheduling is a computer software technique of optimizing computational workloads by combining an organization's multiple Distributed Resource Managers into a single aggregated view, allowing batch jobs to be directed to the best location for execution.</a:t>
            </a:r>
          </a:p>
        </p:txBody>
      </p:sp>
      <p:sp>
        <p:nvSpPr>
          <p:cNvPr id="4" name="Slide Number Placeholder 3"/>
          <p:cNvSpPr>
            <a:spLocks noGrp="1"/>
          </p:cNvSpPr>
          <p:nvPr>
            <p:ph type="sldNum" sz="quarter" idx="5"/>
          </p:nvPr>
        </p:nvSpPr>
        <p:spPr/>
        <p:txBody>
          <a:bodyPr/>
          <a:lstStyle/>
          <a:p>
            <a:fld id="{BA95FC9D-A361-0047-A127-CC478746A09D}" type="slidenum">
              <a:rPr lang="en-US" smtClean="0"/>
              <a:pPr/>
              <a:t>11</a:t>
            </a:fld>
            <a:endParaRPr lang="en-US"/>
          </a:p>
        </p:txBody>
      </p:sp>
    </p:spTree>
    <p:extLst>
      <p:ext uri="{BB962C8B-B14F-4D97-AF65-F5344CB8AC3E}">
        <p14:creationId xmlns:p14="http://schemas.microsoft.com/office/powerpoint/2010/main" val="18637981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 Slide: p. 26</a:t>
            </a:r>
          </a:p>
          <a:p>
            <a:r>
              <a:rPr lang="en-US" sz="1200" b="0" dirty="0">
                <a:solidFill>
                  <a:srgbClr val="03244D"/>
                </a:solidFill>
                <a:latin typeface="Calibri" panose="020F0502020204030204" pitchFamily="34" charset="0"/>
                <a:cs typeface="Calibri" panose="020F0502020204030204" pitchFamily="34" charset="0"/>
              </a:rPr>
              <a:t>Aging can be implemented this way</a:t>
            </a:r>
            <a:endParaRPr lang="en-US" dirty="0"/>
          </a:p>
        </p:txBody>
      </p:sp>
      <p:sp>
        <p:nvSpPr>
          <p:cNvPr id="4" name="Slide Number Placeholder 3"/>
          <p:cNvSpPr>
            <a:spLocks noGrp="1"/>
          </p:cNvSpPr>
          <p:nvPr>
            <p:ph type="sldNum" sz="quarter" idx="10"/>
          </p:nvPr>
        </p:nvSpPr>
        <p:spPr/>
        <p:txBody>
          <a:bodyPr/>
          <a:lstStyle/>
          <a:p>
            <a:fld id="{BA95FC9D-A361-0047-A127-CC478746A09D}" type="slidenum">
              <a:rPr lang="en-US" smtClean="0"/>
              <a:pPr/>
              <a:t>12</a:t>
            </a:fld>
            <a:endParaRPr lang="en-US"/>
          </a:p>
        </p:txBody>
      </p:sp>
    </p:spTree>
    <p:extLst>
      <p:ext uri="{BB962C8B-B14F-4D97-AF65-F5344CB8AC3E}">
        <p14:creationId xmlns:p14="http://schemas.microsoft.com/office/powerpoint/2010/main" val="37023301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altLang="en-US" dirty="0"/>
              <a:t>number of queues</a:t>
            </a:r>
          </a:p>
          <a:p>
            <a:pPr lvl="1"/>
            <a:r>
              <a:rPr lang="en-US" altLang="en-US" dirty="0"/>
              <a:t>scheduling algorithms for each queue</a:t>
            </a:r>
          </a:p>
          <a:p>
            <a:pPr lvl="1"/>
            <a:r>
              <a:rPr lang="en-US" altLang="en-US" dirty="0"/>
              <a:t>method used to determine when to upgrade a process</a:t>
            </a:r>
          </a:p>
          <a:p>
            <a:pPr lvl="1"/>
            <a:r>
              <a:rPr lang="en-US" altLang="en-US" dirty="0"/>
              <a:t>method used to determine when to demote a process</a:t>
            </a:r>
          </a:p>
          <a:p>
            <a:pPr lvl="1"/>
            <a:r>
              <a:rPr lang="en-US" altLang="en-US" dirty="0"/>
              <a:t>method used to determine which queue a process will enter when that process needs service</a:t>
            </a:r>
          </a:p>
          <a:p>
            <a:endParaRPr lang="en-US" dirty="0"/>
          </a:p>
        </p:txBody>
      </p:sp>
      <p:sp>
        <p:nvSpPr>
          <p:cNvPr id="4" name="Slide Number Placeholder 3"/>
          <p:cNvSpPr>
            <a:spLocks noGrp="1"/>
          </p:cNvSpPr>
          <p:nvPr>
            <p:ph type="sldNum" sz="quarter" idx="10"/>
          </p:nvPr>
        </p:nvSpPr>
        <p:spPr/>
        <p:txBody>
          <a:bodyPr/>
          <a:lstStyle/>
          <a:p>
            <a:fld id="{BA95FC9D-A361-0047-A127-CC478746A09D}" type="slidenum">
              <a:rPr lang="en-US" smtClean="0"/>
              <a:pPr/>
              <a:t>13</a:t>
            </a:fld>
            <a:endParaRPr lang="en-US"/>
          </a:p>
        </p:txBody>
      </p:sp>
    </p:spTree>
    <p:extLst>
      <p:ext uri="{BB962C8B-B14F-4D97-AF65-F5344CB8AC3E}">
        <p14:creationId xmlns:p14="http://schemas.microsoft.com/office/powerpoint/2010/main" val="41408031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A95FC9D-A361-0047-A127-CC478746A09D}" type="slidenum">
              <a:rPr lang="en-US" smtClean="0"/>
              <a:pPr/>
              <a:t>15</a:t>
            </a:fld>
            <a:endParaRPr lang="en-US"/>
          </a:p>
        </p:txBody>
      </p:sp>
    </p:spTree>
    <p:extLst>
      <p:ext uri="{BB962C8B-B14F-4D97-AF65-F5344CB8AC3E}">
        <p14:creationId xmlns:p14="http://schemas.microsoft.com/office/powerpoint/2010/main" val="2740660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A95FC9D-A361-0047-A127-CC478746A09D}" type="slidenum">
              <a:rPr lang="en-US" smtClean="0"/>
              <a:pPr/>
              <a:t>16</a:t>
            </a:fld>
            <a:endParaRPr lang="en-US"/>
          </a:p>
        </p:txBody>
      </p:sp>
    </p:spTree>
    <p:extLst>
      <p:ext uri="{BB962C8B-B14F-4D97-AF65-F5344CB8AC3E}">
        <p14:creationId xmlns:p14="http://schemas.microsoft.com/office/powerpoint/2010/main" val="26829185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A95FC9D-A361-0047-A127-CC478746A09D}" type="slidenum">
              <a:rPr lang="en-US" smtClean="0"/>
              <a:pPr/>
              <a:t>17</a:t>
            </a:fld>
            <a:endParaRPr lang="en-US"/>
          </a:p>
        </p:txBody>
      </p:sp>
    </p:spTree>
    <p:extLst>
      <p:ext uri="{BB962C8B-B14F-4D97-AF65-F5344CB8AC3E}">
        <p14:creationId xmlns:p14="http://schemas.microsoft.com/office/powerpoint/2010/main" val="41752338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Times New Roman" pitchFamily="-65" charset="0"/>
                <a:ea typeface="ＭＳ Ｐゴシック" pitchFamily="-65" charset="-128"/>
                <a:cs typeface="ＭＳ Ｐゴシック" pitchFamily="-65" charset="-128"/>
              </a:rPr>
              <a:t>Policy</a:t>
            </a:r>
            <a:r>
              <a:rPr lang="en-US" sz="1200" b="0" i="0" kern="1200" dirty="0">
                <a:solidFill>
                  <a:schemeClr val="tx1"/>
                </a:solidFill>
                <a:effectLst/>
                <a:latin typeface="Times New Roman" pitchFamily="-65" charset="0"/>
                <a:ea typeface="ＭＳ Ｐゴシック" pitchFamily="-65" charset="-128"/>
                <a:cs typeface="ＭＳ Ｐゴシック" pitchFamily="-65" charset="-128"/>
              </a:rPr>
              <a:t>: a set of ideas or a plan of what to do. </a:t>
            </a:r>
            <a:r>
              <a:rPr lang="en-US" sz="1200" b="1" i="0" kern="1200" dirty="0">
                <a:solidFill>
                  <a:schemeClr val="tx1"/>
                </a:solidFill>
                <a:effectLst/>
                <a:latin typeface="Times New Roman" pitchFamily="-65" charset="0"/>
                <a:ea typeface="ＭＳ Ｐゴシック" pitchFamily="-65" charset="-128"/>
                <a:cs typeface="ＭＳ Ｐゴシック" pitchFamily="-65" charset="-128"/>
              </a:rPr>
              <a:t>Mechanism</a:t>
            </a:r>
            <a:r>
              <a:rPr lang="en-US" sz="1200" b="0" i="0" kern="1200" dirty="0">
                <a:solidFill>
                  <a:schemeClr val="tx1"/>
                </a:solidFill>
                <a:effectLst/>
                <a:latin typeface="Times New Roman" pitchFamily="-65" charset="0"/>
                <a:ea typeface="ＭＳ Ｐゴシック" pitchFamily="-65" charset="-128"/>
                <a:cs typeface="ＭＳ Ｐゴシック" pitchFamily="-65" charset="-128"/>
              </a:rPr>
              <a:t>: a process, technique, or system for achieving a result. A </a:t>
            </a:r>
            <a:r>
              <a:rPr lang="en-US" sz="1200" b="1" i="0" kern="1200" dirty="0">
                <a:solidFill>
                  <a:schemeClr val="tx1"/>
                </a:solidFill>
                <a:effectLst/>
                <a:latin typeface="Times New Roman" pitchFamily="-65" charset="0"/>
                <a:ea typeface="ＭＳ Ｐゴシック" pitchFamily="-65" charset="-128"/>
                <a:cs typeface="ＭＳ Ｐゴシック" pitchFamily="-65" charset="-128"/>
              </a:rPr>
              <a:t>mechanism</a:t>
            </a:r>
            <a:r>
              <a:rPr lang="en-US" sz="1200" b="0" i="0" kern="1200" dirty="0">
                <a:solidFill>
                  <a:schemeClr val="tx1"/>
                </a:solidFill>
                <a:effectLst/>
                <a:latin typeface="Times New Roman" pitchFamily="-65" charset="0"/>
                <a:ea typeface="ＭＳ Ｐゴシック" pitchFamily="-65" charset="-128"/>
                <a:cs typeface="ＭＳ Ｐゴシック" pitchFamily="-65" charset="-128"/>
              </a:rPr>
              <a:t> is more about 'how' a particular task (possibly a </a:t>
            </a:r>
            <a:r>
              <a:rPr lang="en-US" sz="1200" b="1" i="0" kern="1200" dirty="0">
                <a:solidFill>
                  <a:schemeClr val="tx1"/>
                </a:solidFill>
                <a:effectLst/>
                <a:latin typeface="Times New Roman" pitchFamily="-65" charset="0"/>
                <a:ea typeface="ＭＳ Ｐゴシック" pitchFamily="-65" charset="-128"/>
                <a:cs typeface="ＭＳ Ｐゴシック" pitchFamily="-65" charset="-128"/>
              </a:rPr>
              <a:t>policy</a:t>
            </a:r>
            <a:r>
              <a:rPr lang="en-US" sz="1200" b="0" i="0" kern="1200" dirty="0">
                <a:solidFill>
                  <a:schemeClr val="tx1"/>
                </a:solidFill>
                <a:effectLst/>
                <a:latin typeface="Times New Roman" pitchFamily="-65" charset="0"/>
                <a:ea typeface="ＭＳ Ｐゴシック" pitchFamily="-65" charset="-128"/>
                <a:cs typeface="ＭＳ Ｐゴシック" pitchFamily="-65" charset="-128"/>
              </a:rPr>
              <a:t>) is done where as a </a:t>
            </a:r>
            <a:r>
              <a:rPr lang="en-US" sz="1200" b="1" i="0" kern="1200" dirty="0">
                <a:solidFill>
                  <a:schemeClr val="tx1"/>
                </a:solidFill>
                <a:effectLst/>
                <a:latin typeface="Times New Roman" pitchFamily="-65" charset="0"/>
                <a:ea typeface="ＭＳ Ｐゴシック" pitchFamily="-65" charset="-128"/>
                <a:cs typeface="ＭＳ Ｐゴシック" pitchFamily="-65" charset="-128"/>
              </a:rPr>
              <a:t>policy</a:t>
            </a:r>
            <a:r>
              <a:rPr lang="en-US" sz="1200" b="0" i="0" kern="1200" dirty="0">
                <a:solidFill>
                  <a:schemeClr val="tx1"/>
                </a:solidFill>
                <a:effectLst/>
                <a:latin typeface="Times New Roman" pitchFamily="-65" charset="0"/>
                <a:ea typeface="ＭＳ Ｐゴシック" pitchFamily="-65" charset="-128"/>
                <a:cs typeface="ＭＳ Ｐゴシック" pitchFamily="-65" charset="-128"/>
              </a:rPr>
              <a:t> is more about 'what' needs to be done.</a:t>
            </a:r>
            <a:endParaRPr lang="en-US" dirty="0"/>
          </a:p>
        </p:txBody>
      </p:sp>
      <p:sp>
        <p:nvSpPr>
          <p:cNvPr id="4" name="Slide Number Placeholder 3"/>
          <p:cNvSpPr>
            <a:spLocks noGrp="1"/>
          </p:cNvSpPr>
          <p:nvPr>
            <p:ph type="sldNum" sz="quarter" idx="5"/>
          </p:nvPr>
        </p:nvSpPr>
        <p:spPr/>
        <p:txBody>
          <a:bodyPr/>
          <a:lstStyle/>
          <a:p>
            <a:fld id="{BA95FC9D-A361-0047-A127-CC478746A09D}" type="slidenum">
              <a:rPr lang="en-US" smtClean="0"/>
              <a:pPr/>
              <a:t>18</a:t>
            </a:fld>
            <a:endParaRPr lang="en-US"/>
          </a:p>
        </p:txBody>
      </p:sp>
    </p:spTree>
    <p:extLst>
      <p:ext uri="{BB962C8B-B14F-4D97-AF65-F5344CB8AC3E}">
        <p14:creationId xmlns:p14="http://schemas.microsoft.com/office/powerpoint/2010/main" val="14834649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224B6B57-7BA4-4DE1-A618-CA00C332A9F6}"/>
              </a:ext>
            </a:extLst>
          </p:cNvPr>
          <p:cNvSpPr>
            <a:spLocks noGrp="1" noRot="1" noChangeAspect="1" noChangeArrowheads="1" noTextEdit="1"/>
          </p:cNvSpPr>
          <p:nvPr>
            <p:ph type="sldImg"/>
          </p:nvPr>
        </p:nvSpPr>
        <p:spPr>
          <a:ln/>
        </p:spPr>
      </p:sp>
      <p:sp>
        <p:nvSpPr>
          <p:cNvPr id="103427" name="Rectangle 3">
            <a:extLst>
              <a:ext uri="{FF2B5EF4-FFF2-40B4-BE49-F238E27FC236}">
                <a16:creationId xmlns:a16="http://schemas.microsoft.com/office/drawing/2014/main" id="{A3246955-5243-47B5-B422-9E69973F31D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Times New Roman" panose="02020603050405020304" pitchFamily="18" charset="0"/>
              </a:rPr>
              <a:t>Cont. ch3.ppt, slide 44 Synchronization</a:t>
            </a:r>
          </a:p>
        </p:txBody>
      </p:sp>
    </p:spTree>
    <p:extLst>
      <p:ext uri="{BB962C8B-B14F-4D97-AF65-F5344CB8AC3E}">
        <p14:creationId xmlns:p14="http://schemas.microsoft.com/office/powerpoint/2010/main" val="35809084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BA95FC9D-A361-0047-A127-CC478746A09D}" type="slidenum">
              <a:rPr lang="en-US" smtClean="0"/>
              <a:pPr/>
              <a:t>2</a:t>
            </a:fld>
            <a:endParaRPr lang="en-US"/>
          </a:p>
        </p:txBody>
      </p:sp>
    </p:spTree>
    <p:extLst>
      <p:ext uri="{BB962C8B-B14F-4D97-AF65-F5344CB8AC3E}">
        <p14:creationId xmlns:p14="http://schemas.microsoft.com/office/powerpoint/2010/main" val="2495110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also “Reduce response time”</a:t>
            </a:r>
          </a:p>
        </p:txBody>
      </p:sp>
      <p:sp>
        <p:nvSpPr>
          <p:cNvPr id="4" name="Slide Number Placeholder 3"/>
          <p:cNvSpPr>
            <a:spLocks noGrp="1"/>
          </p:cNvSpPr>
          <p:nvPr>
            <p:ph type="sldNum" sz="quarter" idx="10"/>
          </p:nvPr>
        </p:nvSpPr>
        <p:spPr/>
        <p:txBody>
          <a:bodyPr/>
          <a:lstStyle/>
          <a:p>
            <a:fld id="{BA95FC9D-A361-0047-A127-CC478746A09D}" type="slidenum">
              <a:rPr lang="en-US" smtClean="0"/>
              <a:pPr/>
              <a:t>3</a:t>
            </a:fld>
            <a:endParaRPr lang="en-US"/>
          </a:p>
        </p:txBody>
      </p:sp>
    </p:spTree>
    <p:extLst>
      <p:ext uri="{BB962C8B-B14F-4D97-AF65-F5344CB8AC3E}">
        <p14:creationId xmlns:p14="http://schemas.microsoft.com/office/powerpoint/2010/main" val="32685022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sz="1200" kern="1200" baseline="0" dirty="0">
                <a:solidFill>
                  <a:schemeClr val="tx1"/>
                </a:solidFill>
                <a:latin typeface="Times New Roman" pitchFamily="-65" charset="0"/>
                <a:ea typeface="ＭＳ Ｐゴシック" pitchFamily="-65" charset="-128"/>
                <a:cs typeface="ＭＳ Ｐゴシック" pitchFamily="-65" charset="-128"/>
              </a:rPr>
              <a:t>Time out</a:t>
            </a:r>
          </a:p>
          <a:p>
            <a:pPr marL="228600" indent="-228600">
              <a:buAutoNum type="arabicPeriod"/>
            </a:pPr>
            <a:r>
              <a:rPr lang="en-US" sz="1200" kern="1200" baseline="0" dirty="0">
                <a:solidFill>
                  <a:schemeClr val="tx1"/>
                </a:solidFill>
                <a:latin typeface="Times New Roman" pitchFamily="-65" charset="0"/>
                <a:ea typeface="ＭＳ Ｐゴシック" pitchFamily="-65" charset="-128"/>
                <a:cs typeface="ＭＳ Ｐゴシック" pitchFamily="-65" charset="-128"/>
              </a:rPr>
              <a:t>Wait for I/</a:t>
            </a:r>
            <a:r>
              <a:rPr lang="en-US" sz="1200" kern="1200" baseline="0" dirty="0" err="1">
                <a:solidFill>
                  <a:schemeClr val="tx1"/>
                </a:solidFill>
                <a:latin typeface="Times New Roman" pitchFamily="-65" charset="0"/>
                <a:ea typeface="ＭＳ Ｐゴシック" pitchFamily="-65" charset="-128"/>
                <a:cs typeface="ＭＳ Ｐゴシック" pitchFamily="-65" charset="-128"/>
              </a:rPr>
              <a:t>Os</a:t>
            </a:r>
            <a:endParaRPr lang="en-US" sz="1200" kern="1200" baseline="0" dirty="0">
              <a:solidFill>
                <a:schemeClr val="tx1"/>
              </a:solidFill>
              <a:latin typeface="Times New Roman" pitchFamily="-65" charset="0"/>
              <a:ea typeface="ＭＳ Ｐゴシック" pitchFamily="-65" charset="-128"/>
              <a:cs typeface="ＭＳ Ｐゴシック" pitchFamily="-65" charset="-128"/>
            </a:endParaRPr>
          </a:p>
          <a:p>
            <a:pPr marL="228600" indent="-228600">
              <a:buAutoNum type="arabicPeriod"/>
            </a:pPr>
            <a:r>
              <a:rPr lang="en-US" sz="1200" kern="1200" baseline="0" dirty="0">
                <a:solidFill>
                  <a:schemeClr val="tx1"/>
                </a:solidFill>
                <a:latin typeface="Times New Roman" pitchFamily="-65" charset="0"/>
                <a:ea typeface="ＭＳ Ｐゴシック" pitchFamily="-65" charset="-128"/>
                <a:cs typeface="ＭＳ Ｐゴシック" pitchFamily="-65" charset="-128"/>
              </a:rPr>
              <a:t>Be preempted</a:t>
            </a:r>
          </a:p>
          <a:p>
            <a:pPr marL="228600" indent="-228600">
              <a:buAutoNum type="arabicPeriod" startAt="4"/>
            </a:pPr>
            <a:r>
              <a:rPr lang="en-US" sz="1200" kern="1200" baseline="0" dirty="0">
                <a:solidFill>
                  <a:schemeClr val="tx1"/>
                </a:solidFill>
                <a:latin typeface="Times New Roman" pitchFamily="-65" charset="0"/>
                <a:ea typeface="ＭＳ Ｐゴシック" pitchFamily="-65" charset="-128"/>
                <a:cs typeface="ＭＳ Ｐゴシック" pitchFamily="-65" charset="-128"/>
              </a:rPr>
              <a:t>Done</a:t>
            </a:r>
          </a:p>
          <a:p>
            <a:pPr marL="228600" marR="0" indent="-228600" algn="l" defTabSz="914400" rtl="0" eaLnBrk="0" fontAlgn="base" latinLnBrk="0" hangingPunct="0">
              <a:lnSpc>
                <a:spcPct val="100000"/>
              </a:lnSpc>
              <a:spcBef>
                <a:spcPct val="30000"/>
              </a:spcBef>
              <a:spcAft>
                <a:spcPct val="0"/>
              </a:spcAft>
              <a:buClrTx/>
              <a:buSzTx/>
              <a:buFontTx/>
              <a:buAutoNum type="arabicPeriod" startAt="4"/>
              <a:tabLst/>
              <a:defRPr/>
            </a:pPr>
            <a:r>
              <a:rPr lang="en-US" sz="1200" kern="1200" baseline="0" dirty="0">
                <a:solidFill>
                  <a:schemeClr val="tx1"/>
                </a:solidFill>
                <a:latin typeface="Times New Roman" pitchFamily="-65" charset="0"/>
                <a:ea typeface="ＭＳ Ｐゴシック" pitchFamily="-65" charset="-128"/>
                <a:cs typeface="ＭＳ Ｐゴシック" pitchFamily="-65" charset="-128"/>
              </a:rPr>
              <a:t>Wait for event (synchronization)</a:t>
            </a:r>
          </a:p>
          <a:p>
            <a:endParaRPr lang="en-US" dirty="0"/>
          </a:p>
        </p:txBody>
      </p:sp>
      <p:sp>
        <p:nvSpPr>
          <p:cNvPr id="4" name="Slide Number Placeholder 3"/>
          <p:cNvSpPr>
            <a:spLocks noGrp="1"/>
          </p:cNvSpPr>
          <p:nvPr>
            <p:ph type="sldNum" sz="quarter" idx="10"/>
          </p:nvPr>
        </p:nvSpPr>
        <p:spPr/>
        <p:txBody>
          <a:bodyPr/>
          <a:lstStyle/>
          <a:p>
            <a:fld id="{BA95FC9D-A361-0047-A127-CC478746A09D}" type="slidenum">
              <a:rPr lang="en-US" smtClean="0"/>
              <a:pPr/>
              <a:t>4</a:t>
            </a:fld>
            <a:endParaRPr lang="en-US"/>
          </a:p>
        </p:txBody>
      </p:sp>
    </p:spTree>
    <p:extLst>
      <p:ext uri="{BB962C8B-B14F-4D97-AF65-F5344CB8AC3E}">
        <p14:creationId xmlns:p14="http://schemas.microsoft.com/office/powerpoint/2010/main" val="2910633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5D7AE9ED-4593-43C5-B29C-7C3C30F0D173}"/>
              </a:ext>
            </a:extLst>
          </p:cNvPr>
          <p:cNvSpPr>
            <a:spLocks noGrp="1" noRot="1" noChangeAspect="1" noChangeArrowheads="1" noTextEdit="1"/>
          </p:cNvSpPr>
          <p:nvPr>
            <p:ph type="sldImg"/>
          </p:nvPr>
        </p:nvSpPr>
        <p:spPr>
          <a:ln/>
        </p:spPr>
      </p:sp>
      <p:sp>
        <p:nvSpPr>
          <p:cNvPr id="105475" name="Rectangle 3">
            <a:extLst>
              <a:ext uri="{FF2B5EF4-FFF2-40B4-BE49-F238E27FC236}">
                <a16:creationId xmlns:a16="http://schemas.microsoft.com/office/drawing/2014/main" id="{111C0CAD-46CE-4C58-9064-83D9DBB218B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dirty="0"/>
              <a:t>Batch </a:t>
            </a:r>
            <a:r>
              <a:rPr lang="en-US" sz="1200" i="1" u="sng" dirty="0">
                <a:solidFill>
                  <a:srgbClr val="DD550C"/>
                </a:solidFill>
              </a:rPr>
              <a:t>Throughput rate</a:t>
            </a:r>
            <a:r>
              <a:rPr lang="en-US" sz="1200" dirty="0">
                <a:solidFill>
                  <a:srgbClr val="DD550C"/>
                </a:solidFill>
              </a:rPr>
              <a:t> </a:t>
            </a:r>
            <a:r>
              <a:rPr lang="en-US" sz="1200" dirty="0"/>
              <a:t>= inverse of </a:t>
            </a:r>
            <a:r>
              <a:rPr lang="en-US" sz="1200" dirty="0" err="1"/>
              <a:t>avg</a:t>
            </a:r>
            <a:r>
              <a:rPr lang="en-US" sz="1200" dirty="0"/>
              <a:t> </a:t>
            </a:r>
            <a:r>
              <a:rPr lang="en-US" sz="1200" dirty="0" err="1"/>
              <a:t>T</a:t>
            </a:r>
            <a:r>
              <a:rPr lang="en-US" sz="1200" baseline="-25000" dirty="0" err="1"/>
              <a:t>TRnd</a:t>
            </a:r>
            <a:endParaRPr lang="en-US" sz="1200" b="0" i="0" kern="1200" dirty="0">
              <a:solidFill>
                <a:schemeClr val="tx1"/>
              </a:solidFill>
              <a:effectLst/>
              <a:latin typeface="Times New Roman" pitchFamily="-65" charset="0"/>
              <a:ea typeface="ＭＳ Ｐゴシック" pitchFamily="-65" charset="-128"/>
              <a:cs typeface="ＭＳ Ｐゴシック" pitchFamily="-65" charset="-128"/>
            </a:endParaRPr>
          </a:p>
        </p:txBody>
      </p:sp>
    </p:spTree>
    <p:extLst>
      <p:ext uri="{BB962C8B-B14F-4D97-AF65-F5344CB8AC3E}">
        <p14:creationId xmlns:p14="http://schemas.microsoft.com/office/powerpoint/2010/main" val="24376875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also “Reduce response time”</a:t>
            </a:r>
          </a:p>
        </p:txBody>
      </p:sp>
      <p:sp>
        <p:nvSpPr>
          <p:cNvPr id="4" name="Slide Number Placeholder 3"/>
          <p:cNvSpPr>
            <a:spLocks noGrp="1"/>
          </p:cNvSpPr>
          <p:nvPr>
            <p:ph type="sldNum" sz="quarter" idx="10"/>
          </p:nvPr>
        </p:nvSpPr>
        <p:spPr/>
        <p:txBody>
          <a:bodyPr/>
          <a:lstStyle/>
          <a:p>
            <a:fld id="{BA95FC9D-A361-0047-A127-CC478746A09D}" type="slidenum">
              <a:rPr lang="en-US" smtClean="0"/>
              <a:pPr/>
              <a:t>6</a:t>
            </a:fld>
            <a:endParaRPr lang="en-US"/>
          </a:p>
        </p:txBody>
      </p:sp>
    </p:spTree>
    <p:extLst>
      <p:ext uri="{BB962C8B-B14F-4D97-AF65-F5344CB8AC3E}">
        <p14:creationId xmlns:p14="http://schemas.microsoft.com/office/powerpoint/2010/main" val="2213384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Ready queue is partitioned into separate queues, </a:t>
            </a:r>
            <a:r>
              <a:rPr lang="en-US" altLang="en-US" dirty="0" err="1"/>
              <a:t>eg</a:t>
            </a:r>
            <a:r>
              <a:rPr lang="en-US" altLang="en-US" dirty="0"/>
              <a:t>:</a:t>
            </a:r>
          </a:p>
          <a:p>
            <a:pPr lvl="1"/>
            <a:r>
              <a:rPr lang="en-US" altLang="en-US" b="1" dirty="0">
                <a:solidFill>
                  <a:srgbClr val="3366FF"/>
                </a:solidFill>
              </a:rPr>
              <a:t>foreground</a:t>
            </a:r>
            <a:r>
              <a:rPr lang="en-US" altLang="en-US" dirty="0"/>
              <a:t> (interactive)</a:t>
            </a:r>
          </a:p>
          <a:p>
            <a:pPr lvl="1"/>
            <a:r>
              <a:rPr lang="en-US" altLang="en-US" b="1" dirty="0">
                <a:solidFill>
                  <a:srgbClr val="3366FF"/>
                </a:solidFill>
              </a:rPr>
              <a:t>background</a:t>
            </a:r>
            <a:r>
              <a:rPr lang="en-US" altLang="en-US" dirty="0"/>
              <a:t> (batch)</a:t>
            </a:r>
          </a:p>
          <a:p>
            <a:r>
              <a:rPr lang="en-US" altLang="en-US" dirty="0"/>
              <a:t>Process permanently in a given queue</a:t>
            </a:r>
            <a:endParaRPr lang="en-US" altLang="en-US" sz="800" dirty="0"/>
          </a:p>
          <a:p>
            <a:r>
              <a:rPr lang="en-US" altLang="en-US" dirty="0"/>
              <a:t>Each queue has its own scheduling algorithm:</a:t>
            </a:r>
          </a:p>
          <a:p>
            <a:pPr lvl="1"/>
            <a:r>
              <a:rPr lang="en-US" altLang="en-US" dirty="0"/>
              <a:t>foreground – RR</a:t>
            </a:r>
          </a:p>
          <a:p>
            <a:pPr lvl="1"/>
            <a:r>
              <a:rPr lang="en-US" altLang="en-US" dirty="0"/>
              <a:t>background – FCFS</a:t>
            </a:r>
            <a:endParaRPr lang="en-US" altLang="en-US" sz="800" dirty="0"/>
          </a:p>
          <a:p>
            <a:r>
              <a:rPr lang="en-US" altLang="en-US" dirty="0"/>
              <a:t>Scheduling must be done between the queues:</a:t>
            </a:r>
          </a:p>
          <a:p>
            <a:pPr lvl="1"/>
            <a:r>
              <a:rPr lang="en-US" altLang="en-US" dirty="0"/>
              <a:t>Fixed priority scheduling; (i.e., serve all from foreground then from background).  Possibility of starvation.</a:t>
            </a:r>
          </a:p>
          <a:p>
            <a:pPr lvl="1"/>
            <a:r>
              <a:rPr lang="en-US" altLang="en-US" dirty="0"/>
              <a:t>Time slice – each queue gets a certain amount of CPU time which it can schedule amongst its processes; i.e., 80% to foreground in RR</a:t>
            </a:r>
          </a:p>
          <a:p>
            <a:pPr lvl="1"/>
            <a:r>
              <a:rPr lang="en-US" altLang="en-US" dirty="0"/>
              <a:t>20% to background in FCFS </a:t>
            </a:r>
          </a:p>
          <a:p>
            <a:endParaRPr lang="en-US" dirty="0"/>
          </a:p>
        </p:txBody>
      </p:sp>
      <p:sp>
        <p:nvSpPr>
          <p:cNvPr id="4" name="Slide Number Placeholder 3"/>
          <p:cNvSpPr>
            <a:spLocks noGrp="1"/>
          </p:cNvSpPr>
          <p:nvPr>
            <p:ph type="sldNum" sz="quarter" idx="10"/>
          </p:nvPr>
        </p:nvSpPr>
        <p:spPr/>
        <p:txBody>
          <a:bodyPr/>
          <a:lstStyle/>
          <a:p>
            <a:fld id="{BA95FC9D-A361-0047-A127-CC478746A09D}" type="slidenum">
              <a:rPr lang="en-US" smtClean="0"/>
              <a:pPr/>
              <a:t>7</a:t>
            </a:fld>
            <a:endParaRPr lang="en-US"/>
          </a:p>
        </p:txBody>
      </p:sp>
    </p:spTree>
    <p:extLst>
      <p:ext uri="{BB962C8B-B14F-4D97-AF65-F5344CB8AC3E}">
        <p14:creationId xmlns:p14="http://schemas.microsoft.com/office/powerpoint/2010/main" val="42043140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Hans" dirty="0"/>
              <a:t>New</a:t>
            </a:r>
            <a:r>
              <a:rPr lang="zh-Hans" altLang="en-US" dirty="0"/>
              <a:t> </a:t>
            </a:r>
            <a:r>
              <a:rPr lang="en-US" altLang="zh-Hans" dirty="0"/>
              <a:t>research</a:t>
            </a:r>
            <a:r>
              <a:rPr lang="zh-Hans" altLang="en-US" dirty="0"/>
              <a:t> </a:t>
            </a:r>
            <a:r>
              <a:rPr lang="en-US" altLang="zh-Hans" dirty="0"/>
              <a:t>ideas?</a:t>
            </a:r>
          </a:p>
          <a:p>
            <a:r>
              <a:rPr lang="en-US" altLang="zh-Hans" dirty="0"/>
              <a:t>Change</a:t>
            </a:r>
            <a:r>
              <a:rPr lang="zh-Hans" altLang="en-US" dirty="0"/>
              <a:t> </a:t>
            </a:r>
            <a:r>
              <a:rPr lang="en-US" altLang="zh-Hans" dirty="0"/>
              <a:t>computing</a:t>
            </a:r>
            <a:r>
              <a:rPr lang="zh-Hans" altLang="en-US" dirty="0"/>
              <a:t> </a:t>
            </a:r>
            <a:r>
              <a:rPr lang="en-US" altLang="zh-Hans" dirty="0"/>
              <a:t>platform</a:t>
            </a:r>
            <a:r>
              <a:rPr lang="zh-Hans" altLang="en-US" dirty="0"/>
              <a:t> </a:t>
            </a:r>
            <a:r>
              <a:rPr lang="en-US" altLang="zh-Hans" dirty="0"/>
              <a:t>from</a:t>
            </a:r>
            <a:r>
              <a:rPr lang="zh-Hans" altLang="en-US" dirty="0"/>
              <a:t> </a:t>
            </a:r>
            <a:r>
              <a:rPr lang="en-US" altLang="zh-Hans" dirty="0"/>
              <a:t>one</a:t>
            </a:r>
            <a:r>
              <a:rPr lang="zh-Hans" altLang="en-US" dirty="0"/>
              <a:t> </a:t>
            </a:r>
            <a:r>
              <a:rPr lang="en-US" altLang="zh-Hans" dirty="0"/>
              <a:t>into</a:t>
            </a:r>
            <a:r>
              <a:rPr lang="zh-Hans" altLang="en-US" dirty="0"/>
              <a:t> </a:t>
            </a:r>
            <a:r>
              <a:rPr lang="en-US" altLang="zh-Hans" dirty="0"/>
              <a:t>another.</a:t>
            </a:r>
          </a:p>
          <a:p>
            <a:r>
              <a:rPr lang="en-US" altLang="zh-Hans" dirty="0"/>
              <a:t>For</a:t>
            </a:r>
            <a:r>
              <a:rPr lang="zh-Hans" altLang="en-US" dirty="0"/>
              <a:t> </a:t>
            </a:r>
            <a:r>
              <a:rPr lang="en-US" altLang="zh-Hans" dirty="0"/>
              <a:t>example,</a:t>
            </a:r>
            <a:r>
              <a:rPr lang="zh-Hans" altLang="en-US" dirty="0"/>
              <a:t> </a:t>
            </a:r>
            <a:r>
              <a:rPr lang="en-US" altLang="zh-Hans" dirty="0"/>
              <a:t>consider</a:t>
            </a:r>
            <a:r>
              <a:rPr lang="zh-Hans" altLang="en-US" dirty="0"/>
              <a:t> </a:t>
            </a:r>
            <a:r>
              <a:rPr lang="en-US" altLang="zh-Hans" dirty="0"/>
              <a:t>new</a:t>
            </a:r>
            <a:r>
              <a:rPr lang="zh-Hans" altLang="en-US" dirty="0"/>
              <a:t> </a:t>
            </a:r>
            <a:r>
              <a:rPr lang="en-US" altLang="zh-Hans" dirty="0"/>
              <a:t>platforms</a:t>
            </a:r>
            <a:r>
              <a:rPr lang="zh-Hans" altLang="en-US" dirty="0"/>
              <a:t> </a:t>
            </a:r>
            <a:r>
              <a:rPr lang="en-US" altLang="zh-Hans" dirty="0"/>
              <a:t>like</a:t>
            </a:r>
          </a:p>
          <a:p>
            <a:pPr marL="228600" indent="-228600">
              <a:buAutoNum type="arabicParenBoth"/>
            </a:pPr>
            <a:r>
              <a:rPr lang="zh-Hans" altLang="en-US" dirty="0"/>
              <a:t> </a:t>
            </a:r>
            <a:r>
              <a:rPr lang="en-US" altLang="zh-Hans" dirty="0"/>
              <a:t>GPUs</a:t>
            </a:r>
          </a:p>
          <a:p>
            <a:pPr marL="228600" indent="-228600">
              <a:buAutoNum type="arabicParenBoth"/>
            </a:pPr>
            <a:r>
              <a:rPr lang="zh-Hans" altLang="en-US" dirty="0"/>
              <a:t> </a:t>
            </a:r>
            <a:r>
              <a:rPr lang="en-US" altLang="zh-Hans" dirty="0" err="1"/>
              <a:t>IoTs</a:t>
            </a:r>
            <a:endParaRPr lang="en-US" altLang="zh-Hans" dirty="0"/>
          </a:p>
          <a:p>
            <a:pPr marL="228600" indent="-228600">
              <a:buAutoNum type="arabicParenBoth"/>
            </a:pPr>
            <a:r>
              <a:rPr lang="zh-Hans" altLang="en-US" dirty="0"/>
              <a:t> </a:t>
            </a:r>
            <a:r>
              <a:rPr lang="en-US" altLang="zh-Hans" dirty="0"/>
              <a:t>Hadoop</a:t>
            </a:r>
          </a:p>
          <a:p>
            <a:pPr marL="228600" indent="-228600">
              <a:buAutoNum type="arabicParenBoth"/>
            </a:pPr>
            <a:r>
              <a:rPr lang="zh-Hans" altLang="en-US" dirty="0"/>
              <a:t> </a:t>
            </a:r>
            <a:r>
              <a:rPr lang="en-US" altLang="zh-Hans" dirty="0"/>
              <a:t>Storm</a:t>
            </a:r>
          </a:p>
          <a:p>
            <a:pPr marL="228600" indent="-228600">
              <a:buAutoNum type="arabicParenBoth"/>
            </a:pPr>
            <a:r>
              <a:rPr lang="zh-Hans" altLang="en-US" dirty="0"/>
              <a:t> </a:t>
            </a:r>
            <a:r>
              <a:rPr lang="en-US" altLang="zh-Hans" dirty="0"/>
              <a:t>Spark</a:t>
            </a:r>
          </a:p>
          <a:p>
            <a:pPr marL="228600" indent="-228600">
              <a:buAutoNum type="arabicParenBoth"/>
            </a:pPr>
            <a:r>
              <a:rPr lang="zh-Hans" altLang="en-US" dirty="0"/>
              <a:t> </a:t>
            </a:r>
            <a:r>
              <a:rPr lang="en-US" altLang="zh-Hans" dirty="0"/>
              <a:t>In-memory</a:t>
            </a:r>
            <a:r>
              <a:rPr lang="zh-Hans" altLang="en-US" dirty="0"/>
              <a:t> </a:t>
            </a:r>
            <a:r>
              <a:rPr lang="en-US" altLang="zh-Hans" dirty="0"/>
              <a:t>computing</a:t>
            </a:r>
          </a:p>
          <a:p>
            <a:pPr marL="228600" indent="-228600">
              <a:buAutoNum type="arabicParenBoth"/>
            </a:pPr>
            <a:endParaRPr lang="en-US" altLang="zh-Hans" dirty="0"/>
          </a:p>
          <a:p>
            <a:pPr marL="0" indent="0">
              <a:buNone/>
            </a:pPr>
            <a:r>
              <a:rPr lang="en-US" altLang="zh-Hans" dirty="0"/>
              <a:t>From</a:t>
            </a:r>
            <a:r>
              <a:rPr lang="zh-Hans" altLang="en-US" dirty="0"/>
              <a:t> </a:t>
            </a:r>
            <a:r>
              <a:rPr lang="en-US" altLang="zh-Hans" dirty="0"/>
              <a:t>two</a:t>
            </a:r>
            <a:r>
              <a:rPr lang="zh-Hans" altLang="en-US" dirty="0"/>
              <a:t> </a:t>
            </a:r>
            <a:r>
              <a:rPr lang="en-US" altLang="zh-Hans" dirty="0"/>
              <a:t>queues</a:t>
            </a:r>
            <a:r>
              <a:rPr lang="zh-Hans" altLang="en-US" dirty="0"/>
              <a:t> </a:t>
            </a:r>
            <a:r>
              <a:rPr lang="en-US" altLang="zh-Hans" dirty="0"/>
              <a:t>into</a:t>
            </a:r>
            <a:r>
              <a:rPr lang="zh-Hans" altLang="en-US" dirty="0"/>
              <a:t> </a:t>
            </a:r>
            <a:r>
              <a:rPr lang="en-US" altLang="zh-Hans" dirty="0"/>
              <a:t>three</a:t>
            </a:r>
            <a:r>
              <a:rPr lang="zh-Hans" altLang="en-US" dirty="0"/>
              <a:t> </a:t>
            </a:r>
            <a:r>
              <a:rPr lang="en-US" altLang="zh-Hans" dirty="0"/>
              <a:t>queues</a:t>
            </a:r>
            <a:r>
              <a:rPr lang="zh-Hans" altLang="en-US" dirty="0"/>
              <a:t> </a:t>
            </a:r>
            <a:r>
              <a:rPr lang="en-US" altLang="zh-Hans" dirty="0"/>
              <a:t>or</a:t>
            </a:r>
            <a:r>
              <a:rPr lang="zh-Hans" altLang="en-US" dirty="0"/>
              <a:t> </a:t>
            </a:r>
            <a:r>
              <a:rPr lang="en-US" altLang="zh-Hans" dirty="0"/>
              <a:t>four</a:t>
            </a:r>
            <a:r>
              <a:rPr lang="zh-Hans" altLang="en-US" dirty="0"/>
              <a:t> </a:t>
            </a:r>
            <a:r>
              <a:rPr lang="en-US" altLang="zh-Hans" dirty="0"/>
              <a:t>queues</a:t>
            </a:r>
          </a:p>
        </p:txBody>
      </p:sp>
      <p:sp>
        <p:nvSpPr>
          <p:cNvPr id="4" name="Slide Number Placeholder 3"/>
          <p:cNvSpPr>
            <a:spLocks noGrp="1"/>
          </p:cNvSpPr>
          <p:nvPr>
            <p:ph type="sldNum" sz="quarter" idx="10"/>
          </p:nvPr>
        </p:nvSpPr>
        <p:spPr/>
        <p:txBody>
          <a:bodyPr/>
          <a:lstStyle/>
          <a:p>
            <a:fld id="{BA95FC9D-A361-0047-A127-CC478746A09D}" type="slidenum">
              <a:rPr lang="en-US" smtClean="0"/>
              <a:pPr/>
              <a:t>8</a:t>
            </a:fld>
            <a:endParaRPr lang="en-US"/>
          </a:p>
        </p:txBody>
      </p:sp>
    </p:spTree>
    <p:extLst>
      <p:ext uri="{BB962C8B-B14F-4D97-AF65-F5344CB8AC3E}">
        <p14:creationId xmlns:p14="http://schemas.microsoft.com/office/powerpoint/2010/main" val="3933134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 Slide: p. 25</a:t>
            </a:r>
          </a:p>
          <a:p>
            <a:endParaRPr lang="en-US" dirty="0"/>
          </a:p>
          <a:p>
            <a:r>
              <a:rPr lang="en-US" dirty="0"/>
              <a:t>Question: how does this multi-level queue scheduling policy work? Pick a process from one queue is there is no process in a higher-priority queue.</a:t>
            </a:r>
          </a:p>
        </p:txBody>
      </p:sp>
      <p:sp>
        <p:nvSpPr>
          <p:cNvPr id="4" name="Slide Number Placeholder 3"/>
          <p:cNvSpPr>
            <a:spLocks noGrp="1"/>
          </p:cNvSpPr>
          <p:nvPr>
            <p:ph type="sldNum" sz="quarter" idx="10"/>
          </p:nvPr>
        </p:nvSpPr>
        <p:spPr/>
        <p:txBody>
          <a:bodyPr/>
          <a:lstStyle/>
          <a:p>
            <a:fld id="{BA95FC9D-A361-0047-A127-CC478746A09D}" type="slidenum">
              <a:rPr lang="en-US" smtClean="0"/>
              <a:pPr/>
              <a:t>9</a:t>
            </a:fld>
            <a:endParaRPr lang="en-US"/>
          </a:p>
        </p:txBody>
      </p:sp>
    </p:spTree>
    <p:extLst>
      <p:ext uri="{BB962C8B-B14F-4D97-AF65-F5344CB8AC3E}">
        <p14:creationId xmlns:p14="http://schemas.microsoft.com/office/powerpoint/2010/main" val="1613696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Tree>
    <p:extLst>
      <p:ext uri="{BB962C8B-B14F-4D97-AF65-F5344CB8AC3E}">
        <p14:creationId xmlns:p14="http://schemas.microsoft.com/office/powerpoint/2010/main" val="565409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27576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152400"/>
            <a:ext cx="2895600" cy="6324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52400"/>
            <a:ext cx="8483600" cy="6324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8283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a:solidFill>
                  <a:srgbClr val="03244D"/>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rgbClr val="03244D"/>
                </a:solidFill>
              </a:defRPr>
            </a:lvl1pPr>
            <a:lvl2pPr>
              <a:defRPr>
                <a:solidFill>
                  <a:srgbClr val="03244D"/>
                </a:solidFill>
              </a:defRPr>
            </a:lvl2pPr>
            <a:lvl3pPr>
              <a:defRPr>
                <a:solidFill>
                  <a:srgbClr val="03244D"/>
                </a:solidFill>
              </a:defRPr>
            </a:lvl3pPr>
            <a:lvl4pPr>
              <a:defRPr>
                <a:solidFill>
                  <a:srgbClr val="03244D"/>
                </a:solidFill>
              </a:defRPr>
            </a:lvl4pPr>
            <a:lvl5pPr>
              <a:defRPr>
                <a:solidFill>
                  <a:srgbClr val="03244D"/>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45871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5133816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a:solidFill>
                  <a:srgbClr val="03244D"/>
                </a:solidFill>
              </a:defRPr>
            </a:lvl1pPr>
          </a:lstStyle>
          <a:p>
            <a:r>
              <a:rPr lang="en-US" dirty="0"/>
              <a:t>Click to edit Master title style</a:t>
            </a:r>
          </a:p>
        </p:txBody>
      </p:sp>
      <p:sp>
        <p:nvSpPr>
          <p:cNvPr id="3" name="Content Placeholder 2"/>
          <p:cNvSpPr>
            <a:spLocks noGrp="1"/>
          </p:cNvSpPr>
          <p:nvPr>
            <p:ph sz="half" idx="1"/>
          </p:nvPr>
        </p:nvSpPr>
        <p:spPr>
          <a:xfrm>
            <a:off x="304800" y="1066800"/>
            <a:ext cx="5689600" cy="5410200"/>
          </a:xfrm>
        </p:spPr>
        <p:txBody>
          <a:bodyPr/>
          <a:lstStyle>
            <a:lvl1pPr>
              <a:defRPr sz="2800">
                <a:solidFill>
                  <a:srgbClr val="03244D"/>
                </a:solidFill>
              </a:defRPr>
            </a:lvl1pPr>
            <a:lvl2pPr>
              <a:defRPr sz="2400">
                <a:solidFill>
                  <a:srgbClr val="03244D"/>
                </a:solidFill>
              </a:defRPr>
            </a:lvl2pPr>
            <a:lvl3pPr>
              <a:defRPr sz="2000">
                <a:solidFill>
                  <a:srgbClr val="03244D"/>
                </a:solidFill>
              </a:defRPr>
            </a:lvl3pPr>
            <a:lvl4pPr>
              <a:defRPr sz="1800">
                <a:solidFill>
                  <a:srgbClr val="03244D"/>
                </a:solidFill>
              </a:defRPr>
            </a:lvl4pPr>
            <a:lvl5pPr>
              <a:defRPr sz="1800">
                <a:solidFill>
                  <a:srgbClr val="03244D"/>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066800"/>
            <a:ext cx="5689600" cy="5410200"/>
          </a:xfrm>
        </p:spPr>
        <p:txBody>
          <a:bodyPr/>
          <a:lstStyle>
            <a:lvl1pPr>
              <a:defRPr sz="2800">
                <a:solidFill>
                  <a:srgbClr val="03244D"/>
                </a:solidFill>
              </a:defRPr>
            </a:lvl1pPr>
            <a:lvl2pPr>
              <a:defRPr sz="2400">
                <a:solidFill>
                  <a:srgbClr val="03244D"/>
                </a:solidFill>
              </a:defRPr>
            </a:lvl2pPr>
            <a:lvl3pPr>
              <a:defRPr sz="2000">
                <a:solidFill>
                  <a:srgbClr val="03244D"/>
                </a:solidFill>
              </a:defRPr>
            </a:lvl3pPr>
            <a:lvl4pPr>
              <a:defRPr sz="1800">
                <a:solidFill>
                  <a:srgbClr val="03244D"/>
                </a:solidFill>
              </a:defRPr>
            </a:lvl4pPr>
            <a:lvl5pPr>
              <a:defRPr sz="1800">
                <a:solidFill>
                  <a:srgbClr val="03244D"/>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218918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b="0">
                <a:solidFill>
                  <a:srgbClr val="03244D"/>
                </a:solidFill>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solidFill>
                  <a:srgbClr val="03244D"/>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solidFill>
                  <a:srgbClr val="03244D"/>
                </a:solidFill>
              </a:defRPr>
            </a:lvl1pPr>
            <a:lvl2pPr>
              <a:defRPr sz="2000">
                <a:solidFill>
                  <a:srgbClr val="03244D"/>
                </a:solidFill>
              </a:defRPr>
            </a:lvl2pPr>
            <a:lvl3pPr>
              <a:defRPr sz="1800">
                <a:solidFill>
                  <a:srgbClr val="03244D"/>
                </a:solidFill>
              </a:defRPr>
            </a:lvl3pPr>
            <a:lvl4pPr>
              <a:defRPr sz="1600">
                <a:solidFill>
                  <a:srgbClr val="03244D"/>
                </a:solidFill>
              </a:defRPr>
            </a:lvl4pPr>
            <a:lvl5pPr>
              <a:defRPr sz="1600">
                <a:solidFill>
                  <a:srgbClr val="03244D"/>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rgbClr val="03244D"/>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rgbClr val="03244D"/>
                </a:solidFill>
              </a:defRPr>
            </a:lvl1pPr>
            <a:lvl2pPr>
              <a:defRPr sz="2000">
                <a:solidFill>
                  <a:srgbClr val="03244D"/>
                </a:solidFill>
              </a:defRPr>
            </a:lvl2pPr>
            <a:lvl3pPr>
              <a:defRPr sz="1800">
                <a:solidFill>
                  <a:srgbClr val="03244D"/>
                </a:solidFill>
              </a:defRPr>
            </a:lvl3pPr>
            <a:lvl4pPr>
              <a:defRPr sz="1600">
                <a:solidFill>
                  <a:srgbClr val="03244D"/>
                </a:solidFill>
              </a:defRPr>
            </a:lvl4pPr>
            <a:lvl5pPr>
              <a:defRPr sz="1600">
                <a:solidFill>
                  <a:srgbClr val="03244D"/>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66993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a:solidFill>
                  <a:srgbClr val="03244D"/>
                </a:solidFill>
              </a:defRPr>
            </a:lvl1pPr>
          </a:lstStyle>
          <a:p>
            <a:r>
              <a:rPr lang="en-US" dirty="0"/>
              <a:t>Click to edit Master title style</a:t>
            </a:r>
          </a:p>
        </p:txBody>
      </p:sp>
    </p:spTree>
    <p:extLst>
      <p:ext uri="{BB962C8B-B14F-4D97-AF65-F5344CB8AC3E}">
        <p14:creationId xmlns:p14="http://schemas.microsoft.com/office/powerpoint/2010/main" val="15816073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9725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solidFill>
                  <a:srgbClr val="03244D"/>
                </a:solidFill>
              </a:defRPr>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solidFill>
                  <a:srgbClr val="03244D"/>
                </a:solidFill>
              </a:defRPr>
            </a:lvl1pPr>
            <a:lvl2pPr>
              <a:defRPr sz="2800">
                <a:solidFill>
                  <a:srgbClr val="03244D"/>
                </a:solidFill>
              </a:defRPr>
            </a:lvl2pPr>
            <a:lvl3pPr>
              <a:defRPr sz="2400">
                <a:solidFill>
                  <a:srgbClr val="03244D"/>
                </a:solidFill>
              </a:defRPr>
            </a:lvl3pPr>
            <a:lvl4pPr>
              <a:defRPr sz="2000">
                <a:solidFill>
                  <a:srgbClr val="03244D"/>
                </a:solidFill>
              </a:defRPr>
            </a:lvl4pPr>
            <a:lvl5pPr>
              <a:defRPr sz="2000">
                <a:solidFill>
                  <a:srgbClr val="03244D"/>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0104765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rgbClr val="03244D"/>
                </a:solidFill>
              </a:defRPr>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rgbClr val="03244D"/>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17785218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04800" y="381000"/>
            <a:ext cx="11582400" cy="838200"/>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Rectangle 3"/>
          <p:cNvSpPr>
            <a:spLocks noGrp="1" noChangeArrowheads="1"/>
          </p:cNvSpPr>
          <p:nvPr>
            <p:ph type="body" idx="1"/>
          </p:nvPr>
        </p:nvSpPr>
        <p:spPr bwMode="auto">
          <a:xfrm>
            <a:off x="304800" y="1247776"/>
            <a:ext cx="11582400" cy="5229224"/>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199" name="Rectangle 7"/>
          <p:cNvSpPr>
            <a:spLocks noChangeArrowheads="1"/>
          </p:cNvSpPr>
          <p:nvPr/>
        </p:nvSpPr>
        <p:spPr bwMode="auto">
          <a:xfrm>
            <a:off x="0" y="6477000"/>
            <a:ext cx="12192000" cy="381000"/>
          </a:xfrm>
          <a:prstGeom prst="rect">
            <a:avLst/>
          </a:prstGeom>
          <a:solidFill>
            <a:srgbClr val="003399"/>
          </a:solidFill>
          <a:ln w="9525">
            <a:solidFill>
              <a:schemeClr val="tx1"/>
            </a:solidFill>
            <a:miter lim="800000"/>
            <a:headEnd/>
            <a:tailEnd/>
          </a:ln>
          <a:effectLst/>
        </p:spPr>
        <p:txBody>
          <a:bodyPr wrap="none" anchor="ctr"/>
          <a:lstStyle/>
          <a:p>
            <a:r>
              <a:rPr lang="en-US" sz="1000" dirty="0">
                <a:solidFill>
                  <a:schemeClr val="bg1"/>
                </a:solidFill>
              </a:rPr>
              <a:t>COMP7500/COMP7506 Advanced Operating Systems - </a:t>
            </a:r>
            <a:fld id="{9C7CF1EC-0219-8349-AAE4-AC62B66AA0BE}" type="slidenum">
              <a:rPr lang="en-US" sz="1000" smtClean="0">
                <a:solidFill>
                  <a:schemeClr val="bg1"/>
                </a:solidFill>
              </a:rPr>
              <a:pPr/>
              <a:t>‹#›</a:t>
            </a:fld>
            <a:endParaRPr lang="en-US" sz="1000" dirty="0">
              <a:solidFill>
                <a:schemeClr val="bg1"/>
              </a:solidFill>
            </a:endParaRPr>
          </a:p>
        </p:txBody>
      </p:sp>
      <p:sp>
        <p:nvSpPr>
          <p:cNvPr id="8202" name="Rectangle 10"/>
          <p:cNvSpPr>
            <a:spLocks noChangeArrowheads="1"/>
          </p:cNvSpPr>
          <p:nvPr/>
        </p:nvSpPr>
        <p:spPr bwMode="auto">
          <a:xfrm>
            <a:off x="0" y="0"/>
            <a:ext cx="12192000" cy="152400"/>
          </a:xfrm>
          <a:prstGeom prst="rect">
            <a:avLst/>
          </a:prstGeom>
          <a:solidFill>
            <a:srgbClr val="003399"/>
          </a:solidFill>
          <a:ln w="9525">
            <a:solidFill>
              <a:schemeClr val="tx1"/>
            </a:solidFill>
            <a:miter lim="800000"/>
            <a:headEnd/>
            <a:tailEnd/>
          </a:ln>
          <a:effectLst/>
        </p:spPr>
        <p:txBody>
          <a:bodyPr wrap="none" anchor="ctr"/>
          <a:lstStyle/>
          <a:p>
            <a:pPr>
              <a:defRPr/>
            </a:pPr>
            <a:endParaRPr lang="en-US" sz="2400">
              <a:latin typeface="Verdana" pitchFamily="-112" charset="0"/>
              <a:ea typeface="+mn-ea"/>
              <a:cs typeface="+mn-cs"/>
            </a:endParaRPr>
          </a:p>
        </p:txBody>
      </p:sp>
      <p:pic>
        <p:nvPicPr>
          <p:cNvPr id="1030" name="Picture 13" descr="cse_logo_blue"/>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 y="6505576"/>
            <a:ext cx="571500" cy="352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2" descr="Image result for auburn university college of engineering">
            <a:extLst>
              <a:ext uri="{FF2B5EF4-FFF2-40B4-BE49-F238E27FC236}">
                <a16:creationId xmlns:a16="http://schemas.microsoft.com/office/drawing/2014/main" id="{505A58AC-2344-4FB3-94E3-796BC04C2BAD}"/>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0731731" y="5264077"/>
            <a:ext cx="1455506" cy="1212922"/>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xStyles>
    <p:titleStyle>
      <a:lvl1pPr algn="ctr" rtl="0" eaLnBrk="0" fontAlgn="base" hangingPunct="0">
        <a:spcBef>
          <a:spcPct val="0"/>
        </a:spcBef>
        <a:spcAft>
          <a:spcPct val="0"/>
        </a:spcAft>
        <a:defRPr sz="4400" b="1">
          <a:solidFill>
            <a:schemeClr val="tx2"/>
          </a:solidFill>
          <a:latin typeface="Calibri" charset="0"/>
          <a:ea typeface="Calibri" charset="0"/>
          <a:cs typeface="Calibri" charset="0"/>
        </a:defRPr>
      </a:lvl1pPr>
      <a:lvl2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2pPr>
      <a:lvl3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3pPr>
      <a:lvl4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4pPr>
      <a:lvl5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5pPr>
      <a:lvl6pPr marL="457200" algn="ctr" rtl="0" eaLnBrk="0" fontAlgn="base" hangingPunct="0">
        <a:spcBef>
          <a:spcPct val="0"/>
        </a:spcBef>
        <a:spcAft>
          <a:spcPct val="0"/>
        </a:spcAft>
        <a:defRPr sz="3600" b="1">
          <a:solidFill>
            <a:schemeClr val="tx2"/>
          </a:solidFill>
          <a:latin typeface="Arial" pitchFamily="-65" charset="0"/>
        </a:defRPr>
      </a:lvl6pPr>
      <a:lvl7pPr marL="914400" algn="ctr" rtl="0" eaLnBrk="0" fontAlgn="base" hangingPunct="0">
        <a:spcBef>
          <a:spcPct val="0"/>
        </a:spcBef>
        <a:spcAft>
          <a:spcPct val="0"/>
        </a:spcAft>
        <a:defRPr sz="3600" b="1">
          <a:solidFill>
            <a:schemeClr val="tx2"/>
          </a:solidFill>
          <a:latin typeface="Arial" pitchFamily="-65" charset="0"/>
        </a:defRPr>
      </a:lvl7pPr>
      <a:lvl8pPr marL="1371600" algn="ctr" rtl="0" eaLnBrk="0" fontAlgn="base" hangingPunct="0">
        <a:spcBef>
          <a:spcPct val="0"/>
        </a:spcBef>
        <a:spcAft>
          <a:spcPct val="0"/>
        </a:spcAft>
        <a:defRPr sz="3600" b="1">
          <a:solidFill>
            <a:schemeClr val="tx2"/>
          </a:solidFill>
          <a:latin typeface="Arial" pitchFamily="-65" charset="0"/>
        </a:defRPr>
      </a:lvl8pPr>
      <a:lvl9pPr marL="1828800" algn="ctr" rtl="0" eaLnBrk="0" fontAlgn="base" hangingPunct="0">
        <a:spcBef>
          <a:spcPct val="0"/>
        </a:spcBef>
        <a:spcAft>
          <a:spcPct val="0"/>
        </a:spcAft>
        <a:defRPr sz="3600" b="1">
          <a:solidFill>
            <a:schemeClr val="tx2"/>
          </a:solidFill>
          <a:latin typeface="Arial" pitchFamily="-65" charset="0"/>
        </a:defRPr>
      </a:lvl9pPr>
    </p:titleStyle>
    <p:bodyStyle>
      <a:lvl1pPr marL="342900" indent="-342900" algn="l" rtl="0" eaLnBrk="0" fontAlgn="base" hangingPunct="0">
        <a:spcBef>
          <a:spcPct val="20000"/>
        </a:spcBef>
        <a:spcAft>
          <a:spcPct val="0"/>
        </a:spcAft>
        <a:buChar char="•"/>
        <a:defRPr sz="3200">
          <a:solidFill>
            <a:schemeClr val="tx1"/>
          </a:solidFill>
          <a:latin typeface="Calibri" charset="0"/>
          <a:ea typeface="Calibri" charset="0"/>
          <a:cs typeface="Calibri" charset="0"/>
        </a:defRPr>
      </a:lvl1pPr>
      <a:lvl2pPr marL="742950" indent="-285750" algn="l" rtl="0" eaLnBrk="0" fontAlgn="base" hangingPunct="0">
        <a:spcBef>
          <a:spcPct val="20000"/>
        </a:spcBef>
        <a:spcAft>
          <a:spcPct val="0"/>
        </a:spcAft>
        <a:buChar char="–"/>
        <a:defRPr sz="2800">
          <a:solidFill>
            <a:schemeClr val="tx1"/>
          </a:solidFill>
          <a:latin typeface="Calibri" charset="0"/>
          <a:ea typeface="Calibri" charset="0"/>
          <a:cs typeface="Calibri" charset="0"/>
        </a:defRPr>
      </a:lvl2pPr>
      <a:lvl3pPr marL="1143000" indent="-228600" algn="l" rtl="0" eaLnBrk="0" fontAlgn="base" hangingPunct="0">
        <a:spcBef>
          <a:spcPct val="20000"/>
        </a:spcBef>
        <a:spcAft>
          <a:spcPct val="0"/>
        </a:spcAft>
        <a:buChar char="•"/>
        <a:defRPr sz="2400">
          <a:solidFill>
            <a:schemeClr val="tx1"/>
          </a:solidFill>
          <a:latin typeface="Calibri" charset="0"/>
          <a:ea typeface="Calibri" charset="0"/>
          <a:cs typeface="Calibri" charset="0"/>
        </a:defRPr>
      </a:lvl3pPr>
      <a:lvl4pPr marL="1600200" indent="-228600" algn="l" rtl="0" eaLnBrk="0" fontAlgn="base" hangingPunct="0">
        <a:spcBef>
          <a:spcPct val="20000"/>
        </a:spcBef>
        <a:spcAft>
          <a:spcPct val="0"/>
        </a:spcAft>
        <a:buChar char="–"/>
        <a:defRPr sz="2000">
          <a:solidFill>
            <a:schemeClr val="tx1"/>
          </a:solidFill>
          <a:latin typeface="Calibri" charset="0"/>
          <a:ea typeface="Calibri" charset="0"/>
          <a:cs typeface="Calibri" charset="0"/>
        </a:defRPr>
      </a:lvl4pPr>
      <a:lvl5pPr marL="2057400" indent="-228600" algn="l" rtl="0" eaLnBrk="0" fontAlgn="base" hangingPunct="0">
        <a:spcBef>
          <a:spcPct val="20000"/>
        </a:spcBef>
        <a:spcAft>
          <a:spcPct val="0"/>
        </a:spcAft>
        <a:buChar char="»"/>
        <a:defRPr sz="2000">
          <a:solidFill>
            <a:schemeClr val="tx1"/>
          </a:solidFill>
          <a:latin typeface="Calibri" charset="0"/>
          <a:ea typeface="Calibri" charset="0"/>
          <a:cs typeface="Calibri" charset="0"/>
        </a:defRPr>
      </a:lvl5pPr>
      <a:lvl6pPr marL="2514600" indent="-228600" algn="l" rtl="0" eaLnBrk="0" fontAlgn="base" hangingPunct="0">
        <a:spcBef>
          <a:spcPct val="20000"/>
        </a:spcBef>
        <a:spcAft>
          <a:spcPct val="0"/>
        </a:spcAft>
        <a:buChar char="»"/>
        <a:defRPr sz="2000">
          <a:solidFill>
            <a:schemeClr val="tx1"/>
          </a:solidFill>
          <a:latin typeface="Verdana" pitchFamily="-65" charset="0"/>
          <a:ea typeface="ＭＳ Ｐゴシック" pitchFamily="-65" charset="-128"/>
        </a:defRPr>
      </a:lvl6pPr>
      <a:lvl7pPr marL="2971800" indent="-228600" algn="l" rtl="0" eaLnBrk="0" fontAlgn="base" hangingPunct="0">
        <a:spcBef>
          <a:spcPct val="20000"/>
        </a:spcBef>
        <a:spcAft>
          <a:spcPct val="0"/>
        </a:spcAft>
        <a:buChar char="»"/>
        <a:defRPr sz="2000">
          <a:solidFill>
            <a:schemeClr val="tx1"/>
          </a:solidFill>
          <a:latin typeface="Verdana" pitchFamily="-65" charset="0"/>
          <a:ea typeface="ＭＳ Ｐゴシック" pitchFamily="-65" charset="-128"/>
        </a:defRPr>
      </a:lvl7pPr>
      <a:lvl8pPr marL="3429000" indent="-228600" algn="l" rtl="0" eaLnBrk="0" fontAlgn="base" hangingPunct="0">
        <a:spcBef>
          <a:spcPct val="20000"/>
        </a:spcBef>
        <a:spcAft>
          <a:spcPct val="0"/>
        </a:spcAft>
        <a:buChar char="»"/>
        <a:defRPr sz="2000">
          <a:solidFill>
            <a:schemeClr val="tx1"/>
          </a:solidFill>
          <a:latin typeface="Verdana" pitchFamily="-65" charset="0"/>
          <a:ea typeface="ＭＳ Ｐゴシック" pitchFamily="-65" charset="-128"/>
        </a:defRPr>
      </a:lvl8pPr>
      <a:lvl9pPr marL="3886200" indent="-228600" algn="l" rtl="0" eaLnBrk="0" fontAlgn="base" hangingPunct="0">
        <a:spcBef>
          <a:spcPct val="20000"/>
        </a:spcBef>
        <a:spcAft>
          <a:spcPct val="0"/>
        </a:spcAft>
        <a:buChar char="»"/>
        <a:defRPr sz="2000">
          <a:solidFill>
            <a:schemeClr val="tx1"/>
          </a:solidFill>
          <a:latin typeface="Verdana" pitchFamily="-65" charset="0"/>
          <a:ea typeface="ＭＳ Ｐゴシック" pitchFamily="-6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6.tiff"/></Relationships>
</file>

<file path=ppt/slides/_rels/slide1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ctrTitle"/>
          </p:nvPr>
        </p:nvSpPr>
        <p:spPr>
          <a:xfrm>
            <a:off x="4419600" y="304800"/>
            <a:ext cx="7086600" cy="1743075"/>
          </a:xfrm>
        </p:spPr>
        <p:txBody>
          <a:bodyPr/>
          <a:lstStyle/>
          <a:p>
            <a:r>
              <a:rPr lang="en-US" dirty="0">
                <a:solidFill>
                  <a:srgbClr val="03244D"/>
                </a:solidFill>
                <a:latin typeface="Calibri" charset="0"/>
                <a:ea typeface="Calibri" charset="0"/>
                <a:cs typeface="Calibri" charset="0"/>
              </a:rPr>
              <a:t>COMP7500</a:t>
            </a:r>
            <a:r>
              <a:rPr lang="en-US" altLang="zh-Hans" dirty="0">
                <a:solidFill>
                  <a:srgbClr val="03244D"/>
                </a:solidFill>
                <a:latin typeface="Calibri" charset="0"/>
                <a:ea typeface="Calibri" charset="0"/>
                <a:cs typeface="Calibri" charset="0"/>
              </a:rPr>
              <a:t>/7506</a:t>
            </a:r>
            <a:r>
              <a:rPr lang="en-US" dirty="0">
                <a:solidFill>
                  <a:srgbClr val="03244D"/>
                </a:solidFill>
                <a:latin typeface="Calibri" charset="0"/>
                <a:ea typeface="Calibri" charset="0"/>
                <a:cs typeface="Calibri" charset="0"/>
              </a:rPr>
              <a:t> </a:t>
            </a:r>
            <a:br>
              <a:rPr lang="en-US" dirty="0">
                <a:solidFill>
                  <a:srgbClr val="03244D"/>
                </a:solidFill>
                <a:latin typeface="Calibri" charset="0"/>
                <a:ea typeface="Calibri" charset="0"/>
                <a:cs typeface="Calibri" charset="0"/>
              </a:rPr>
            </a:br>
            <a:r>
              <a:rPr lang="en-US" dirty="0">
                <a:solidFill>
                  <a:srgbClr val="03244D"/>
                </a:solidFill>
                <a:latin typeface="Calibri" charset="0"/>
                <a:ea typeface="Calibri" charset="0"/>
                <a:cs typeface="Calibri" charset="0"/>
              </a:rPr>
              <a:t>Advanced Operating Systems</a:t>
            </a:r>
          </a:p>
        </p:txBody>
      </p:sp>
      <p:sp>
        <p:nvSpPr>
          <p:cNvPr id="15363" name="Rectangle 3"/>
          <p:cNvSpPr>
            <a:spLocks noGrp="1" noChangeArrowheads="1"/>
          </p:cNvSpPr>
          <p:nvPr>
            <p:ph type="subTitle" idx="1"/>
          </p:nvPr>
        </p:nvSpPr>
        <p:spPr>
          <a:xfrm>
            <a:off x="5105400" y="4191000"/>
            <a:ext cx="5907881" cy="1981200"/>
          </a:xfrm>
          <a:noFill/>
        </p:spPr>
        <p:txBody>
          <a:bodyPr/>
          <a:lstStyle/>
          <a:p>
            <a:pPr>
              <a:spcBef>
                <a:spcPct val="50000"/>
              </a:spcBef>
            </a:pPr>
            <a:r>
              <a:rPr lang="en-US" altLang="zh-CN" b="1" dirty="0">
                <a:solidFill>
                  <a:srgbClr val="03244D"/>
                </a:solidFill>
                <a:latin typeface="Calibri" pitchFamily="34" charset="0"/>
                <a:ea typeface="SimSun" pitchFamily="2" charset="-122"/>
              </a:rPr>
              <a:t>Dr. Xiao Qin</a:t>
            </a:r>
          </a:p>
          <a:p>
            <a:pPr>
              <a:spcBef>
                <a:spcPct val="50000"/>
              </a:spcBef>
            </a:pPr>
            <a:r>
              <a:rPr kumimoji="1" lang="en-US" altLang="en-US" sz="2400" i="1" dirty="0">
                <a:solidFill>
                  <a:srgbClr val="03244D"/>
                </a:solidFill>
                <a:latin typeface="Calibri" pitchFamily="34" charset="0"/>
              </a:rPr>
              <a:t>Auburn University</a:t>
            </a:r>
            <a:br>
              <a:rPr kumimoji="1" lang="en-US" altLang="en-US" sz="2400" i="1" dirty="0">
                <a:solidFill>
                  <a:srgbClr val="03244D"/>
                </a:solidFill>
                <a:latin typeface="Calibri" pitchFamily="34" charset="0"/>
              </a:rPr>
            </a:br>
            <a:r>
              <a:rPr kumimoji="1" lang="en-US" altLang="en-US" sz="2400" i="1" dirty="0">
                <a:solidFill>
                  <a:srgbClr val="03244D"/>
                </a:solidFill>
                <a:latin typeface="Calibri" pitchFamily="34" charset="0"/>
              </a:rPr>
              <a:t>http://www.eng.auburn.edu/~xqin</a:t>
            </a:r>
          </a:p>
          <a:p>
            <a:pPr>
              <a:lnSpc>
                <a:spcPct val="50000"/>
              </a:lnSpc>
              <a:spcBef>
                <a:spcPct val="50000"/>
              </a:spcBef>
            </a:pPr>
            <a:r>
              <a:rPr kumimoji="1" lang="en-US" altLang="en-US" sz="2400" i="1" dirty="0">
                <a:solidFill>
                  <a:srgbClr val="03244D"/>
                </a:solidFill>
                <a:latin typeface="Calibri" pitchFamily="34" charset="0"/>
              </a:rPr>
              <a:t>xqin@auburn.edu</a:t>
            </a:r>
            <a:endParaRPr lang="en-US" sz="2400" dirty="0">
              <a:solidFill>
                <a:srgbClr val="03244D"/>
              </a:solidFill>
            </a:endParaRPr>
          </a:p>
        </p:txBody>
      </p:sp>
      <p:pic>
        <p:nvPicPr>
          <p:cNvPr id="15364" name="Picture 8" descr="SGCOE V 158 28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1676401"/>
            <a:ext cx="3810000" cy="30781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704BCC92-66D4-40D6-BBFE-A3DDF3E500E8}"/>
              </a:ext>
            </a:extLst>
          </p:cNvPr>
          <p:cNvSpPr txBox="1">
            <a:spLocks noChangeArrowheads="1"/>
          </p:cNvSpPr>
          <p:nvPr/>
        </p:nvSpPr>
        <p:spPr bwMode="auto">
          <a:xfrm>
            <a:off x="4648200" y="2219325"/>
            <a:ext cx="6858000" cy="1743075"/>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Calibri" charset="0"/>
                <a:ea typeface="Calibri" charset="0"/>
                <a:cs typeface="Calibri" charset="0"/>
              </a:defRPr>
            </a:lvl1pPr>
            <a:lvl2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2pPr>
            <a:lvl3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3pPr>
            <a:lvl4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4pPr>
            <a:lvl5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5pPr>
            <a:lvl6pPr marL="457200" algn="ctr" rtl="0" eaLnBrk="0" fontAlgn="base" hangingPunct="0">
              <a:spcBef>
                <a:spcPct val="0"/>
              </a:spcBef>
              <a:spcAft>
                <a:spcPct val="0"/>
              </a:spcAft>
              <a:defRPr sz="3600" b="1">
                <a:solidFill>
                  <a:schemeClr val="tx2"/>
                </a:solidFill>
                <a:latin typeface="Arial" pitchFamily="-65" charset="0"/>
              </a:defRPr>
            </a:lvl6pPr>
            <a:lvl7pPr marL="914400" algn="ctr" rtl="0" eaLnBrk="0" fontAlgn="base" hangingPunct="0">
              <a:spcBef>
                <a:spcPct val="0"/>
              </a:spcBef>
              <a:spcAft>
                <a:spcPct val="0"/>
              </a:spcAft>
              <a:defRPr sz="3600" b="1">
                <a:solidFill>
                  <a:schemeClr val="tx2"/>
                </a:solidFill>
                <a:latin typeface="Arial" pitchFamily="-65" charset="0"/>
              </a:defRPr>
            </a:lvl7pPr>
            <a:lvl8pPr marL="1371600" algn="ctr" rtl="0" eaLnBrk="0" fontAlgn="base" hangingPunct="0">
              <a:spcBef>
                <a:spcPct val="0"/>
              </a:spcBef>
              <a:spcAft>
                <a:spcPct val="0"/>
              </a:spcAft>
              <a:defRPr sz="3600" b="1">
                <a:solidFill>
                  <a:schemeClr val="tx2"/>
                </a:solidFill>
                <a:latin typeface="Arial" pitchFamily="-65" charset="0"/>
              </a:defRPr>
            </a:lvl8pPr>
            <a:lvl9pPr marL="1828800" algn="ctr" rtl="0" eaLnBrk="0" fontAlgn="base" hangingPunct="0">
              <a:spcBef>
                <a:spcPct val="0"/>
              </a:spcBef>
              <a:spcAft>
                <a:spcPct val="0"/>
              </a:spcAft>
              <a:defRPr sz="3600" b="1">
                <a:solidFill>
                  <a:schemeClr val="tx2"/>
                </a:solidFill>
                <a:latin typeface="Arial" pitchFamily="-65" charset="0"/>
              </a:defRPr>
            </a:lvl9pPr>
          </a:lstStyle>
          <a:p>
            <a:r>
              <a:rPr lang="en-US" altLang="zh-Hans" sz="3600" b="0" kern="0" dirty="0">
                <a:solidFill>
                  <a:srgbClr val="03244D"/>
                </a:solidFill>
              </a:rPr>
              <a:t>Multilevel Queue Scheduling</a:t>
            </a:r>
            <a:endParaRPr lang="en-US" sz="3600" b="0" kern="0" dirty="0">
              <a:solidFill>
                <a:srgbClr val="03244D"/>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499DF-D11D-414C-A845-7BF43B203D66}"/>
              </a:ext>
            </a:extLst>
          </p:cNvPr>
          <p:cNvSpPr>
            <a:spLocks noGrp="1"/>
          </p:cNvSpPr>
          <p:nvPr>
            <p:ph type="title"/>
          </p:nvPr>
        </p:nvSpPr>
        <p:spPr>
          <a:xfrm>
            <a:off x="228600" y="406528"/>
            <a:ext cx="11734800" cy="1498472"/>
          </a:xfrm>
        </p:spPr>
        <p:txBody>
          <a:bodyPr/>
          <a:lstStyle/>
          <a:p>
            <a:r>
              <a:rPr lang="en-US" dirty="0">
                <a:solidFill>
                  <a:srgbClr val="DD550C"/>
                </a:solidFill>
                <a:ea typeface="MS PGothic" charset="0"/>
              </a:rPr>
              <a:t>Exercise </a:t>
            </a:r>
            <a:r>
              <a:rPr lang="en-US" altLang="zh-Hans" dirty="0">
                <a:solidFill>
                  <a:srgbClr val="DD550C"/>
                </a:solidFill>
                <a:ea typeface="MS PGothic" charset="0"/>
              </a:rPr>
              <a:t>4</a:t>
            </a:r>
            <a:r>
              <a:rPr lang="zh-Hans" altLang="en-US" dirty="0">
                <a:solidFill>
                  <a:srgbClr val="DD550C"/>
                </a:solidFill>
                <a:ea typeface="MS PGothic" charset="0"/>
              </a:rPr>
              <a:t> </a:t>
            </a:r>
            <a:r>
              <a:rPr lang="en-US" altLang="zh-Hans" dirty="0">
                <a:solidFill>
                  <a:srgbClr val="DD550C"/>
                </a:solidFill>
                <a:ea typeface="MS PGothic" charset="0"/>
              </a:rPr>
              <a:t>(Group</a:t>
            </a:r>
            <a:r>
              <a:rPr lang="zh-Hans" altLang="en-US" dirty="0">
                <a:solidFill>
                  <a:srgbClr val="DD550C"/>
                </a:solidFill>
                <a:ea typeface="MS PGothic" charset="0"/>
              </a:rPr>
              <a:t> </a:t>
            </a:r>
            <a:r>
              <a:rPr lang="en-US" altLang="zh-Hans" dirty="0">
                <a:solidFill>
                  <a:srgbClr val="DD550C"/>
                </a:solidFill>
                <a:ea typeface="MS PGothic" charset="0"/>
              </a:rPr>
              <a:t>Discussion)</a:t>
            </a:r>
            <a:r>
              <a:rPr lang="en-US" dirty="0">
                <a:solidFill>
                  <a:srgbClr val="DD550C"/>
                </a:solidFill>
                <a:ea typeface="MS PGothic" charset="0"/>
              </a:rPr>
              <a:t>: </a:t>
            </a:r>
            <a:br>
              <a:rPr lang="en-US" dirty="0">
                <a:solidFill>
                  <a:srgbClr val="DD550C"/>
                </a:solidFill>
                <a:ea typeface="MS PGothic" charset="0"/>
              </a:rPr>
            </a:br>
            <a:r>
              <a:rPr lang="en-US" altLang="zh-Hans" dirty="0"/>
              <a:t>How</a:t>
            </a:r>
            <a:r>
              <a:rPr lang="zh-Hans" altLang="en-US" dirty="0"/>
              <a:t> </a:t>
            </a:r>
            <a:r>
              <a:rPr lang="en-US" altLang="zh-Hans" dirty="0"/>
              <a:t>to</a:t>
            </a:r>
            <a:r>
              <a:rPr lang="zh-Hans" altLang="en-US" dirty="0"/>
              <a:t> </a:t>
            </a:r>
            <a:r>
              <a:rPr lang="en-US" altLang="zh-Hans" dirty="0"/>
              <a:t>s</a:t>
            </a:r>
            <a:r>
              <a:rPr lang="en-US" altLang="en-US" dirty="0"/>
              <a:t>chedul</a:t>
            </a:r>
            <a:r>
              <a:rPr lang="en-US" altLang="zh-Hans" dirty="0"/>
              <a:t>e</a:t>
            </a:r>
            <a:r>
              <a:rPr lang="en-US" altLang="en-US" dirty="0"/>
              <a:t> between </a:t>
            </a:r>
            <a:r>
              <a:rPr lang="en-US" altLang="zh-Hans" dirty="0"/>
              <a:t>two</a:t>
            </a:r>
            <a:r>
              <a:rPr lang="en-US" altLang="en-US" dirty="0"/>
              <a:t> queues</a:t>
            </a:r>
            <a:r>
              <a:rPr lang="en-US" altLang="zh-Hans" dirty="0"/>
              <a:t>?</a:t>
            </a:r>
            <a:endParaRPr lang="en-US" dirty="0"/>
          </a:p>
        </p:txBody>
      </p:sp>
      <p:sp>
        <p:nvSpPr>
          <p:cNvPr id="4" name="TextBox 3">
            <a:extLst>
              <a:ext uri="{FF2B5EF4-FFF2-40B4-BE49-F238E27FC236}">
                <a16:creationId xmlns:a16="http://schemas.microsoft.com/office/drawing/2014/main" id="{6F3825D6-85F2-684E-B037-F569940D7E97}"/>
              </a:ext>
            </a:extLst>
          </p:cNvPr>
          <p:cNvSpPr txBox="1">
            <a:spLocks noChangeArrowheads="1"/>
          </p:cNvSpPr>
          <p:nvPr/>
        </p:nvSpPr>
        <p:spPr bwMode="auto">
          <a:xfrm>
            <a:off x="914400" y="2362198"/>
            <a:ext cx="4340352" cy="2062103"/>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l">
              <a:spcBef>
                <a:spcPts val="0"/>
              </a:spcBef>
              <a:spcAft>
                <a:spcPts val="0"/>
              </a:spcAft>
            </a:pPr>
            <a:r>
              <a:rPr lang="zh-Hans" altLang="en-US" sz="3200" b="0" dirty="0">
                <a:solidFill>
                  <a:srgbClr val="03244D"/>
                </a:solidFill>
                <a:latin typeface="Calibri" panose="020F0502020204030204" pitchFamily="34" charset="0"/>
                <a:cs typeface="Calibri" panose="020F0502020204030204" pitchFamily="34" charset="0"/>
              </a:rPr>
              <a:t>   </a:t>
            </a:r>
            <a:r>
              <a:rPr lang="en-US" sz="3200" b="0" dirty="0">
                <a:solidFill>
                  <a:srgbClr val="03244D"/>
                </a:solidFill>
                <a:latin typeface="Calibri" panose="020F0502020204030204" pitchFamily="34" charset="0"/>
                <a:cs typeface="Calibri" panose="020F0502020204030204" pitchFamily="34" charset="0"/>
              </a:rPr>
              <a:t>Fixed priority scheduling</a:t>
            </a:r>
            <a:r>
              <a:rPr lang="en-US" altLang="zh-Hans" sz="3200" b="0" dirty="0">
                <a:solidFill>
                  <a:srgbClr val="03244D"/>
                </a:solidFill>
                <a:latin typeface="Calibri" panose="020F0502020204030204" pitchFamily="34" charset="0"/>
                <a:cs typeface="Calibri" panose="020F0502020204030204" pitchFamily="34" charset="0"/>
              </a:rPr>
              <a:t>:</a:t>
            </a:r>
            <a:r>
              <a:rPr lang="en-US" sz="3200" b="0" dirty="0">
                <a:solidFill>
                  <a:srgbClr val="03244D"/>
                </a:solidFill>
                <a:latin typeface="Calibri" panose="020F0502020204030204" pitchFamily="34" charset="0"/>
                <a:cs typeface="Calibri" panose="020F0502020204030204" pitchFamily="34" charset="0"/>
              </a:rPr>
              <a:t> serve all from foreground then from background.</a:t>
            </a:r>
            <a:endParaRPr lang="en-US" altLang="en-US" sz="3200" b="0" dirty="0">
              <a:solidFill>
                <a:srgbClr val="03244D"/>
              </a:solidFill>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767F7EBF-23F7-7442-AB3F-E10067F11B12}"/>
              </a:ext>
            </a:extLst>
          </p:cNvPr>
          <p:cNvSpPr txBox="1">
            <a:spLocks noChangeArrowheads="1"/>
          </p:cNvSpPr>
          <p:nvPr/>
        </p:nvSpPr>
        <p:spPr bwMode="auto">
          <a:xfrm>
            <a:off x="903807" y="4881501"/>
            <a:ext cx="4315968"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Possibility of </a:t>
            </a:r>
          </a:p>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starvation.</a:t>
            </a:r>
          </a:p>
        </p:txBody>
      </p:sp>
      <p:sp>
        <p:nvSpPr>
          <p:cNvPr id="6" name="TextBox 5">
            <a:extLst>
              <a:ext uri="{FF2B5EF4-FFF2-40B4-BE49-F238E27FC236}">
                <a16:creationId xmlns:a16="http://schemas.microsoft.com/office/drawing/2014/main" id="{2A1A0486-D800-7649-AB1F-E59756D03683}"/>
              </a:ext>
            </a:extLst>
          </p:cNvPr>
          <p:cNvSpPr txBox="1">
            <a:spLocks noChangeArrowheads="1"/>
          </p:cNvSpPr>
          <p:nvPr/>
        </p:nvSpPr>
        <p:spPr bwMode="auto">
          <a:xfrm>
            <a:off x="6119734" y="2362198"/>
            <a:ext cx="5257800" cy="2062103"/>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l">
              <a:spcBef>
                <a:spcPts val="0"/>
              </a:spcBef>
              <a:spcAft>
                <a:spcPts val="0"/>
              </a:spcAft>
            </a:pPr>
            <a:r>
              <a:rPr lang="zh-Hans" altLang="en-US" sz="3200" b="0" dirty="0">
                <a:solidFill>
                  <a:srgbClr val="03244D"/>
                </a:solidFill>
                <a:latin typeface="Calibri" panose="020F0502020204030204" pitchFamily="34" charset="0"/>
                <a:cs typeface="Calibri" panose="020F0502020204030204" pitchFamily="34" charset="0"/>
              </a:rPr>
              <a:t>   </a:t>
            </a:r>
            <a:r>
              <a:rPr lang="en-US" altLang="zh-Hans" sz="3200" b="0" dirty="0">
                <a:solidFill>
                  <a:srgbClr val="03244D"/>
                </a:solidFill>
                <a:latin typeface="Calibri" panose="020F0502020204030204" pitchFamily="34" charset="0"/>
                <a:cs typeface="Calibri" panose="020F0502020204030204" pitchFamily="34" charset="0"/>
              </a:rPr>
              <a:t>Time slice: each queue gets a certain amount of CPU time scheduled amongst its processes</a:t>
            </a:r>
            <a:endParaRPr lang="en-US" altLang="en-US" sz="3200" b="0" dirty="0">
              <a:solidFill>
                <a:srgbClr val="03244D"/>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05753AB7-E1AE-9A4F-8C8B-DBC23D7FE7E8}"/>
              </a:ext>
            </a:extLst>
          </p:cNvPr>
          <p:cNvSpPr txBox="1">
            <a:spLocks noChangeArrowheads="1"/>
          </p:cNvSpPr>
          <p:nvPr/>
        </p:nvSpPr>
        <p:spPr bwMode="auto">
          <a:xfrm>
            <a:off x="6096000" y="4881501"/>
            <a:ext cx="5334000"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l">
              <a:spcBef>
                <a:spcPts val="0"/>
              </a:spcBef>
              <a:spcAft>
                <a:spcPts val="0"/>
              </a:spcAft>
            </a:pPr>
            <a:r>
              <a:rPr lang="zh-Hans" altLang="en-US" sz="3200" b="0" dirty="0">
                <a:solidFill>
                  <a:srgbClr val="03244D"/>
                </a:solidFill>
                <a:latin typeface="Calibri" panose="020F0502020204030204" pitchFamily="34" charset="0"/>
                <a:cs typeface="Calibri" panose="020F0502020204030204" pitchFamily="34" charset="0"/>
              </a:rPr>
              <a:t>   </a:t>
            </a:r>
            <a:r>
              <a:rPr lang="en-US" sz="3200" b="0" dirty="0">
                <a:solidFill>
                  <a:srgbClr val="03244D"/>
                </a:solidFill>
                <a:latin typeface="Calibri" panose="020F0502020204030204" pitchFamily="34" charset="0"/>
                <a:cs typeface="Calibri" panose="020F0502020204030204" pitchFamily="34" charset="0"/>
              </a:rPr>
              <a:t>80%: foreground in RR</a:t>
            </a:r>
          </a:p>
          <a:p>
            <a:pPr algn="l">
              <a:spcBef>
                <a:spcPts val="0"/>
              </a:spcBef>
              <a:spcAft>
                <a:spcPts val="0"/>
              </a:spcAft>
            </a:pPr>
            <a:r>
              <a:rPr lang="zh-Hans" altLang="en-US" sz="3200" b="0" dirty="0">
                <a:solidFill>
                  <a:srgbClr val="03244D"/>
                </a:solidFill>
                <a:latin typeface="Calibri" panose="020F0502020204030204" pitchFamily="34" charset="0"/>
                <a:cs typeface="Calibri" panose="020F0502020204030204" pitchFamily="34" charset="0"/>
              </a:rPr>
              <a:t>   </a:t>
            </a:r>
            <a:r>
              <a:rPr lang="en-US" sz="3200" b="0" dirty="0">
                <a:solidFill>
                  <a:srgbClr val="03244D"/>
                </a:solidFill>
                <a:latin typeface="Calibri" panose="020F0502020204030204" pitchFamily="34" charset="0"/>
                <a:cs typeface="Calibri" panose="020F0502020204030204" pitchFamily="34" charset="0"/>
              </a:rPr>
              <a:t>20%: background in FCFS</a:t>
            </a:r>
          </a:p>
        </p:txBody>
      </p:sp>
    </p:spTree>
    <p:extLst>
      <p:ext uri="{BB962C8B-B14F-4D97-AF65-F5344CB8AC3E}">
        <p14:creationId xmlns:p14="http://schemas.microsoft.com/office/powerpoint/2010/main" val="313751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6BE8C-7168-4437-ADF3-DD715584169C}"/>
              </a:ext>
            </a:extLst>
          </p:cNvPr>
          <p:cNvSpPr>
            <a:spLocks noGrp="1"/>
          </p:cNvSpPr>
          <p:nvPr>
            <p:ph type="title"/>
          </p:nvPr>
        </p:nvSpPr>
        <p:spPr>
          <a:xfrm>
            <a:off x="2813210" y="218917"/>
            <a:ext cx="6934200" cy="838200"/>
          </a:xfrm>
        </p:spPr>
        <p:txBody>
          <a:bodyPr/>
          <a:lstStyle/>
          <a:p>
            <a:r>
              <a:rPr lang="en-US" dirty="0"/>
              <a:t>A Meta Scheduler</a:t>
            </a:r>
          </a:p>
        </p:txBody>
      </p:sp>
      <p:grpSp>
        <p:nvGrpSpPr>
          <p:cNvPr id="3" name="Group 1">
            <a:extLst>
              <a:ext uri="{FF2B5EF4-FFF2-40B4-BE49-F238E27FC236}">
                <a16:creationId xmlns:a16="http://schemas.microsoft.com/office/drawing/2014/main" id="{55544523-303D-4B6A-B2C7-26C9C5679A36}"/>
              </a:ext>
            </a:extLst>
          </p:cNvPr>
          <p:cNvGrpSpPr>
            <a:grpSpLocks noChangeAspect="1"/>
          </p:cNvGrpSpPr>
          <p:nvPr/>
        </p:nvGrpSpPr>
        <p:grpSpPr bwMode="auto">
          <a:xfrm>
            <a:off x="1524007" y="1114926"/>
            <a:ext cx="6631117" cy="4600033"/>
            <a:chOff x="3018" y="6366"/>
            <a:chExt cx="11488" cy="8196"/>
          </a:xfrm>
        </p:grpSpPr>
        <p:sp>
          <p:nvSpPr>
            <p:cNvPr id="4" name="AutoShape 32">
              <a:extLst>
                <a:ext uri="{FF2B5EF4-FFF2-40B4-BE49-F238E27FC236}">
                  <a16:creationId xmlns:a16="http://schemas.microsoft.com/office/drawing/2014/main" id="{9E154E84-9E8C-4DD7-929B-802BD910297B}"/>
                </a:ext>
              </a:extLst>
            </p:cNvPr>
            <p:cNvSpPr>
              <a:spLocks noChangeAspect="1" noChangeArrowheads="1" noTextEdit="1"/>
            </p:cNvSpPr>
            <p:nvPr/>
          </p:nvSpPr>
          <p:spPr bwMode="auto">
            <a:xfrm>
              <a:off x="3150" y="6366"/>
              <a:ext cx="11240" cy="7653"/>
            </a:xfrm>
            <a:prstGeom prst="rect">
              <a:avLst/>
            </a:prstGeom>
            <a:noFill/>
          </p:spPr>
          <p:txBody>
            <a:bodyPr vert="horz" wrap="square" lIns="91440" tIns="45720" rIns="91440" bIns="45720" numCol="1" anchor="t" anchorCtr="0" compatLnSpc="1">
              <a:prstTxWarp prst="textNoShape">
                <a:avLst/>
              </a:prstTxWarp>
            </a:bodyPr>
            <a:lstStyle/>
            <a:p>
              <a:pPr algn="ctr"/>
              <a:endParaRPr lang="en-US" sz="4000"/>
            </a:p>
          </p:txBody>
        </p:sp>
        <p:sp>
          <p:nvSpPr>
            <p:cNvPr id="5" name="Oval 31">
              <a:extLst>
                <a:ext uri="{FF2B5EF4-FFF2-40B4-BE49-F238E27FC236}">
                  <a16:creationId xmlns:a16="http://schemas.microsoft.com/office/drawing/2014/main" id="{BA95D51B-9557-4130-8C20-A6CF1D475FA2}"/>
                </a:ext>
              </a:extLst>
            </p:cNvPr>
            <p:cNvSpPr>
              <a:spLocks noChangeAspect="1" noChangeArrowheads="1"/>
            </p:cNvSpPr>
            <p:nvPr/>
          </p:nvSpPr>
          <p:spPr bwMode="auto">
            <a:xfrm>
              <a:off x="4832" y="6366"/>
              <a:ext cx="3000" cy="3086"/>
            </a:xfrm>
            <a:prstGeom prst="ellipse">
              <a:avLst/>
            </a:prstGeom>
            <a:noFill/>
            <a:ln w="9525">
              <a:solidFill>
                <a:srgbClr val="000000"/>
              </a:solidFill>
              <a:round/>
              <a:headEnd/>
              <a:tailEnd/>
            </a:ln>
          </p:spPr>
          <p:txBody>
            <a:bodyPr vert="horz" wrap="square" lIns="91440" tIns="45720" rIns="91440" bIns="45720" numCol="1" anchor="ctr" anchorCtr="0" compatLnSpc="1">
              <a:prstTxWarp prst="textNoShape">
                <a:avLst/>
              </a:prstTxWarp>
            </a:bodyPr>
            <a:lstStyle/>
            <a:p>
              <a:pPr algn="ctr"/>
              <a:endParaRPr lang="en-US" sz="4000"/>
            </a:p>
          </p:txBody>
        </p:sp>
        <p:sp>
          <p:nvSpPr>
            <p:cNvPr id="6" name="Text Box 30">
              <a:extLst>
                <a:ext uri="{FF2B5EF4-FFF2-40B4-BE49-F238E27FC236}">
                  <a16:creationId xmlns:a16="http://schemas.microsoft.com/office/drawing/2014/main" id="{52BC5689-F871-409F-829A-75DD8A726AC2}"/>
                </a:ext>
              </a:extLst>
            </p:cNvPr>
            <p:cNvSpPr txBox="1">
              <a:spLocks noChangeArrowheads="1"/>
            </p:cNvSpPr>
            <p:nvPr/>
          </p:nvSpPr>
          <p:spPr bwMode="auto">
            <a:xfrm>
              <a:off x="5328" y="7069"/>
              <a:ext cx="2039" cy="1655"/>
            </a:xfrm>
            <a:prstGeom prst="rect">
              <a:avLst/>
            </a:prstGeom>
            <a:noFill/>
            <a:ln w="9525">
              <a:no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000000"/>
                  </a:solidFill>
                  <a:effectLst/>
                  <a:latin typeface="Arial" pitchFamily="34" charset="0"/>
                  <a:ea typeface="Times New Roman" pitchFamily="18" charset="0"/>
                  <a:cs typeface="Arial" pitchFamily="34" charset="0"/>
                </a:rPr>
                <a:t>Meta scheduler</a:t>
              </a:r>
            </a:p>
            <a:p>
              <a:pPr marL="0" marR="0" lvl="0" indent="0" algn="ctr" defTabSz="914400" rtl="0" eaLnBrk="1" fontAlgn="base" latinLnBrk="0" hangingPunct="1">
                <a:lnSpc>
                  <a:spcPct val="100000"/>
                </a:lnSpc>
                <a:spcBef>
                  <a:spcPct val="0"/>
                </a:spcBef>
                <a:spcAft>
                  <a:spcPct val="0"/>
                </a:spcAft>
                <a:buClrTx/>
                <a:buSzTx/>
                <a:buFontTx/>
                <a:buNone/>
                <a:tabLst/>
              </a:pPr>
              <a:r>
                <a:rPr lang="en-US" sz="1400" b="1" dirty="0">
                  <a:solidFill>
                    <a:srgbClr val="000000"/>
                  </a:solidFill>
                  <a:latin typeface="Arial" pitchFamily="34" charset="0"/>
                  <a:cs typeface="Arial" pitchFamily="34" charset="0"/>
                </a:rPr>
                <a:t>Time slices</a:t>
              </a:r>
            </a:p>
            <a:p>
              <a:pPr marL="0" marR="0" lvl="0" indent="0" algn="ctr" defTabSz="914400" rtl="0" eaLnBrk="1" fontAlgn="base" latinLnBrk="0" hangingPunct="1">
                <a:lnSpc>
                  <a:spcPct val="100000"/>
                </a:lnSpc>
                <a:spcBef>
                  <a:spcPct val="0"/>
                </a:spcBef>
                <a:spcAft>
                  <a:spcPct val="0"/>
                </a:spcAft>
                <a:buClrTx/>
                <a:buSzTx/>
                <a:buFontTx/>
                <a:buNone/>
                <a:tabLst/>
              </a:pPr>
              <a:r>
                <a:rPr lang="en-US" sz="1400" b="1" dirty="0">
                  <a:solidFill>
                    <a:srgbClr val="000000"/>
                  </a:solidFill>
                  <a:latin typeface="Arial" pitchFamily="34" charset="0"/>
                  <a:cs typeface="Arial" pitchFamily="34" charset="0"/>
                </a:rPr>
                <a:t>IJ/BJ</a:t>
              </a:r>
              <a:endParaRPr kumimoji="0" lang="en-US" sz="4000" b="0" i="0" u="none" strike="noStrike" cap="none" normalizeH="0" baseline="0" dirty="0">
                <a:ln>
                  <a:noFill/>
                </a:ln>
                <a:solidFill>
                  <a:schemeClr val="tx1"/>
                </a:solidFill>
                <a:effectLst/>
                <a:latin typeface="Arial" pitchFamily="34" charset="0"/>
                <a:cs typeface="Arial" pitchFamily="34" charset="0"/>
              </a:endParaRPr>
            </a:p>
          </p:txBody>
        </p:sp>
        <p:sp>
          <p:nvSpPr>
            <p:cNvPr id="7" name="Oval 29">
              <a:extLst>
                <a:ext uri="{FF2B5EF4-FFF2-40B4-BE49-F238E27FC236}">
                  <a16:creationId xmlns:a16="http://schemas.microsoft.com/office/drawing/2014/main" id="{B60676F4-7017-49B4-A266-2F0B6F27C1A3}"/>
                </a:ext>
              </a:extLst>
            </p:cNvPr>
            <p:cNvSpPr>
              <a:spLocks noChangeAspect="1" noChangeArrowheads="1"/>
            </p:cNvSpPr>
            <p:nvPr/>
          </p:nvSpPr>
          <p:spPr bwMode="auto">
            <a:xfrm>
              <a:off x="3150" y="9823"/>
              <a:ext cx="3000" cy="3086"/>
            </a:xfrm>
            <a:prstGeom prst="ellipse">
              <a:avLst/>
            </a:prstGeom>
            <a:noFill/>
            <a:ln w="9525">
              <a:solidFill>
                <a:srgbClr val="000000"/>
              </a:solidFill>
              <a:round/>
              <a:headEnd/>
              <a:tailEnd/>
            </a:ln>
          </p:spPr>
          <p:txBody>
            <a:bodyPr vert="horz" wrap="square" lIns="91440" tIns="45720" rIns="91440" bIns="45720" numCol="1" anchor="ctr" anchorCtr="0" compatLnSpc="1">
              <a:prstTxWarp prst="textNoShape">
                <a:avLst/>
              </a:prstTxWarp>
            </a:bodyPr>
            <a:lstStyle/>
            <a:p>
              <a:pPr algn="ctr"/>
              <a:endParaRPr lang="en-US" sz="4000"/>
            </a:p>
          </p:txBody>
        </p:sp>
        <p:sp>
          <p:nvSpPr>
            <p:cNvPr id="8" name="Oval 28">
              <a:extLst>
                <a:ext uri="{FF2B5EF4-FFF2-40B4-BE49-F238E27FC236}">
                  <a16:creationId xmlns:a16="http://schemas.microsoft.com/office/drawing/2014/main" id="{716B677D-B848-4240-A994-E2A10F00EECF}"/>
                </a:ext>
              </a:extLst>
            </p:cNvPr>
            <p:cNvSpPr>
              <a:spLocks noChangeAspect="1" noChangeArrowheads="1"/>
            </p:cNvSpPr>
            <p:nvPr/>
          </p:nvSpPr>
          <p:spPr bwMode="auto">
            <a:xfrm>
              <a:off x="6390" y="9823"/>
              <a:ext cx="3000" cy="3086"/>
            </a:xfrm>
            <a:prstGeom prst="ellipse">
              <a:avLst/>
            </a:prstGeom>
            <a:noFill/>
            <a:ln w="9525">
              <a:solidFill>
                <a:srgbClr val="000000"/>
              </a:solidFill>
              <a:round/>
              <a:headEnd/>
              <a:tailEnd/>
            </a:ln>
          </p:spPr>
          <p:txBody>
            <a:bodyPr vert="horz" wrap="square" lIns="91440" tIns="45720" rIns="91440" bIns="45720" numCol="1" anchor="ctr" anchorCtr="0" compatLnSpc="1">
              <a:prstTxWarp prst="textNoShape">
                <a:avLst/>
              </a:prstTxWarp>
            </a:bodyPr>
            <a:lstStyle/>
            <a:p>
              <a:pPr algn="ctr"/>
              <a:endParaRPr lang="en-US" sz="4000"/>
            </a:p>
          </p:txBody>
        </p:sp>
        <p:sp>
          <p:nvSpPr>
            <p:cNvPr id="9" name="AutoShape 27">
              <a:extLst>
                <a:ext uri="{FF2B5EF4-FFF2-40B4-BE49-F238E27FC236}">
                  <a16:creationId xmlns:a16="http://schemas.microsoft.com/office/drawing/2014/main" id="{0DB4EE2F-1AB2-46C0-AE34-FA8FCF8954D6}"/>
                </a:ext>
              </a:extLst>
            </p:cNvPr>
            <p:cNvSpPr>
              <a:spLocks noChangeShapeType="1"/>
            </p:cNvSpPr>
            <p:nvPr/>
          </p:nvSpPr>
          <p:spPr bwMode="auto">
            <a:xfrm rot="5400000">
              <a:off x="5306" y="8795"/>
              <a:ext cx="371" cy="1683"/>
            </a:xfrm>
            <a:prstGeom prst="curvedConnector3">
              <a:avLst>
                <a:gd name="adj1" fmla="val 49519"/>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sp>
          <p:nvSpPr>
            <p:cNvPr id="10" name="AutoShape 26">
              <a:extLst>
                <a:ext uri="{FF2B5EF4-FFF2-40B4-BE49-F238E27FC236}">
                  <a16:creationId xmlns:a16="http://schemas.microsoft.com/office/drawing/2014/main" id="{D85A2346-629D-4DDD-8280-A9631D2DABC7}"/>
                </a:ext>
              </a:extLst>
            </p:cNvPr>
            <p:cNvSpPr>
              <a:spLocks noChangeShapeType="1"/>
            </p:cNvSpPr>
            <p:nvPr/>
          </p:nvSpPr>
          <p:spPr bwMode="auto">
            <a:xfrm rot="16200000" flipH="1">
              <a:off x="6926" y="8858"/>
              <a:ext cx="371" cy="1558"/>
            </a:xfrm>
            <a:prstGeom prst="curvedConnector3">
              <a:avLst>
                <a:gd name="adj1" fmla="val 49519"/>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sp>
          <p:nvSpPr>
            <p:cNvPr id="11" name="Text Box 25">
              <a:extLst>
                <a:ext uri="{FF2B5EF4-FFF2-40B4-BE49-F238E27FC236}">
                  <a16:creationId xmlns:a16="http://schemas.microsoft.com/office/drawing/2014/main" id="{EB62797B-F8F5-4BF1-8CAE-38A55A0BA745}"/>
                </a:ext>
              </a:extLst>
            </p:cNvPr>
            <p:cNvSpPr txBox="1">
              <a:spLocks noChangeArrowheads="1"/>
            </p:cNvSpPr>
            <p:nvPr/>
          </p:nvSpPr>
          <p:spPr bwMode="auto">
            <a:xfrm>
              <a:off x="3306" y="10568"/>
              <a:ext cx="2609" cy="1501"/>
            </a:xfrm>
            <a:prstGeom prst="rect">
              <a:avLst/>
            </a:prstGeom>
            <a:noFill/>
            <a:ln w="9525">
              <a:no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000000"/>
                  </a:solidFill>
                  <a:effectLst/>
                  <a:latin typeface="Arial" pitchFamily="34" charset="0"/>
                  <a:ea typeface="Times New Roman" pitchFamily="18" charset="0"/>
                  <a:cs typeface="Arial" pitchFamily="34" charset="0"/>
                </a:rPr>
                <a:t>Scheduler for Interactive jobs</a:t>
              </a:r>
            </a:p>
            <a:p>
              <a:pPr marL="0" marR="0" lvl="0" indent="0" algn="ctr" defTabSz="914400" rtl="0" eaLnBrk="1" fontAlgn="base" latinLnBrk="0" hangingPunct="1">
                <a:lnSpc>
                  <a:spcPct val="100000"/>
                </a:lnSpc>
                <a:spcBef>
                  <a:spcPct val="0"/>
                </a:spcBef>
                <a:spcAft>
                  <a:spcPct val="0"/>
                </a:spcAft>
                <a:buClrTx/>
                <a:buSzTx/>
                <a:buFontTx/>
                <a:buNone/>
                <a:tabLst/>
              </a:pPr>
              <a:r>
                <a:rPr lang="en-US" sz="1400" b="1" dirty="0">
                  <a:solidFill>
                    <a:srgbClr val="000000"/>
                  </a:solidFill>
                  <a:latin typeface="Arial" pitchFamily="34" charset="0"/>
                  <a:ea typeface="Times New Roman" pitchFamily="18" charset="0"/>
                  <a:cs typeface="Arial" pitchFamily="34" charset="0"/>
                </a:rPr>
                <a:t>(Round Robin)</a:t>
              </a:r>
              <a:r>
                <a:rPr kumimoji="0" lang="en-US" sz="1400" b="1" i="0" u="none" strike="noStrike" cap="none" normalizeH="0" baseline="0" dirty="0">
                  <a:ln>
                    <a:noFill/>
                  </a:ln>
                  <a:solidFill>
                    <a:srgbClr val="000000"/>
                  </a:solidFill>
                  <a:effectLst/>
                  <a:latin typeface="Arial" pitchFamily="34" charset="0"/>
                  <a:ea typeface="Times New Roman" pitchFamily="18" charset="0"/>
                  <a:cs typeface="Arial" pitchFamily="34" charset="0"/>
                </a:rPr>
                <a:t>  </a:t>
              </a:r>
              <a:endParaRPr kumimoji="0" lang="en-US" sz="4000" b="0" i="0" u="none" strike="noStrike" cap="none" normalizeH="0" baseline="0" dirty="0">
                <a:ln>
                  <a:noFill/>
                </a:ln>
                <a:solidFill>
                  <a:schemeClr val="tx1"/>
                </a:solidFill>
                <a:effectLst/>
                <a:latin typeface="Arial" pitchFamily="34" charset="0"/>
                <a:cs typeface="Arial" pitchFamily="34" charset="0"/>
              </a:endParaRPr>
            </a:p>
          </p:txBody>
        </p:sp>
        <p:sp>
          <p:nvSpPr>
            <p:cNvPr id="12" name="Text Box 24">
              <a:extLst>
                <a:ext uri="{FF2B5EF4-FFF2-40B4-BE49-F238E27FC236}">
                  <a16:creationId xmlns:a16="http://schemas.microsoft.com/office/drawing/2014/main" id="{04D12D5A-2689-4731-BA21-5641F466A59E}"/>
                </a:ext>
              </a:extLst>
            </p:cNvPr>
            <p:cNvSpPr txBox="1">
              <a:spLocks noChangeArrowheads="1"/>
            </p:cNvSpPr>
            <p:nvPr/>
          </p:nvSpPr>
          <p:spPr bwMode="auto">
            <a:xfrm>
              <a:off x="6751" y="10546"/>
              <a:ext cx="2324" cy="1456"/>
            </a:xfrm>
            <a:prstGeom prst="rect">
              <a:avLst/>
            </a:prstGeom>
            <a:noFill/>
            <a:ln w="9525">
              <a:no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000000"/>
                  </a:solidFill>
                  <a:effectLst/>
                  <a:latin typeface="Arial" pitchFamily="34" charset="0"/>
                  <a:ea typeface="Times New Roman" pitchFamily="18" charset="0"/>
                  <a:cs typeface="Arial" pitchFamily="34" charset="0"/>
                </a:rPr>
                <a:t>Scheduler for batch jobs</a:t>
              </a:r>
            </a:p>
            <a:p>
              <a:pPr marL="0" marR="0" lvl="0" indent="0" algn="ctr" defTabSz="914400" rtl="0" eaLnBrk="1" fontAlgn="base" latinLnBrk="0" hangingPunct="1">
                <a:lnSpc>
                  <a:spcPct val="100000"/>
                </a:lnSpc>
                <a:spcBef>
                  <a:spcPct val="0"/>
                </a:spcBef>
                <a:spcAft>
                  <a:spcPct val="0"/>
                </a:spcAft>
                <a:buClrTx/>
                <a:buSzTx/>
                <a:buFontTx/>
                <a:buNone/>
                <a:tabLst/>
              </a:pPr>
              <a:r>
                <a:rPr lang="en-US" sz="1400" b="1" dirty="0">
                  <a:solidFill>
                    <a:srgbClr val="000000"/>
                  </a:solidFill>
                  <a:latin typeface="Arial" pitchFamily="34" charset="0"/>
                  <a:ea typeface="Times New Roman" pitchFamily="18" charset="0"/>
                  <a:cs typeface="Arial" pitchFamily="34" charset="0"/>
                </a:rPr>
                <a:t>Priority FCFS</a:t>
              </a:r>
              <a:r>
                <a:rPr kumimoji="0" lang="en-US" sz="1400" b="1" i="0" u="none" strike="noStrike" cap="none" normalizeH="0" baseline="0" dirty="0">
                  <a:ln>
                    <a:noFill/>
                  </a:ln>
                  <a:solidFill>
                    <a:srgbClr val="000000"/>
                  </a:solidFill>
                  <a:effectLst/>
                  <a:latin typeface="Arial" pitchFamily="34" charset="0"/>
                  <a:ea typeface="Times New Roman" pitchFamily="18" charset="0"/>
                  <a:cs typeface="Arial" pitchFamily="34" charset="0"/>
                </a:rPr>
                <a:t>  </a:t>
              </a:r>
              <a:endParaRPr kumimoji="0" lang="en-US" sz="4000" b="0" i="0" u="none" strike="noStrike" cap="none" normalizeH="0" baseline="0" dirty="0">
                <a:ln>
                  <a:noFill/>
                </a:ln>
                <a:solidFill>
                  <a:schemeClr val="tx1"/>
                </a:solidFill>
                <a:effectLst/>
                <a:latin typeface="Arial" pitchFamily="34" charset="0"/>
                <a:cs typeface="Arial" pitchFamily="34" charset="0"/>
              </a:endParaRPr>
            </a:p>
          </p:txBody>
        </p:sp>
        <p:sp>
          <p:nvSpPr>
            <p:cNvPr id="13" name="Text Box 23">
              <a:extLst>
                <a:ext uri="{FF2B5EF4-FFF2-40B4-BE49-F238E27FC236}">
                  <a16:creationId xmlns:a16="http://schemas.microsoft.com/office/drawing/2014/main" id="{CCC811C5-4DCE-4EBF-B944-D572DF1E1851}"/>
                </a:ext>
              </a:extLst>
            </p:cNvPr>
            <p:cNvSpPr txBox="1">
              <a:spLocks noChangeArrowheads="1"/>
            </p:cNvSpPr>
            <p:nvPr/>
          </p:nvSpPr>
          <p:spPr bwMode="auto">
            <a:xfrm>
              <a:off x="6511" y="9699"/>
              <a:ext cx="475" cy="494"/>
            </a:xfrm>
            <a:prstGeom prst="rect">
              <a:avLst/>
            </a:prstGeom>
            <a:noFill/>
            <a:ln w="9525">
              <a:no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000000"/>
                  </a:solidFill>
                  <a:effectLst/>
                  <a:latin typeface="Arial" pitchFamily="34" charset="0"/>
                  <a:ea typeface="Times New Roman" pitchFamily="18" charset="0"/>
                  <a:cs typeface="Arial" pitchFamily="34" charset="0"/>
                </a:rPr>
                <a:t>Q</a:t>
              </a:r>
              <a:endParaRPr kumimoji="0" lang="en-US" sz="4000" b="0" i="0" u="none" strike="noStrike" cap="none" normalizeH="0" baseline="0">
                <a:ln>
                  <a:noFill/>
                </a:ln>
                <a:solidFill>
                  <a:schemeClr val="tx1"/>
                </a:solidFill>
                <a:effectLst/>
                <a:latin typeface="Arial" pitchFamily="34" charset="0"/>
                <a:cs typeface="Arial" pitchFamily="34" charset="0"/>
              </a:endParaRPr>
            </a:p>
          </p:txBody>
        </p:sp>
        <p:sp>
          <p:nvSpPr>
            <p:cNvPr id="14" name="Text Box 22">
              <a:extLst>
                <a:ext uri="{FF2B5EF4-FFF2-40B4-BE49-F238E27FC236}">
                  <a16:creationId xmlns:a16="http://schemas.microsoft.com/office/drawing/2014/main" id="{87E8EA4D-A264-490A-8F44-29DBC22D6B35}"/>
                </a:ext>
              </a:extLst>
            </p:cNvPr>
            <p:cNvSpPr txBox="1">
              <a:spLocks noChangeArrowheads="1"/>
            </p:cNvSpPr>
            <p:nvPr/>
          </p:nvSpPr>
          <p:spPr bwMode="auto">
            <a:xfrm>
              <a:off x="5550" y="9699"/>
              <a:ext cx="475" cy="494"/>
            </a:xfrm>
            <a:prstGeom prst="rect">
              <a:avLst/>
            </a:prstGeom>
            <a:noFill/>
            <a:ln w="9525">
              <a:no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000000"/>
                  </a:solidFill>
                  <a:effectLst/>
                  <a:latin typeface="Arial" pitchFamily="34" charset="0"/>
                  <a:ea typeface="Times New Roman" pitchFamily="18" charset="0"/>
                  <a:cs typeface="Arial" pitchFamily="34" charset="0"/>
                </a:rPr>
                <a:t>Q</a:t>
              </a:r>
              <a:endParaRPr kumimoji="0" lang="en-US" sz="4000" b="0" i="0" u="none" strike="noStrike" cap="none" normalizeH="0" baseline="0">
                <a:ln>
                  <a:noFill/>
                </a:ln>
                <a:solidFill>
                  <a:schemeClr val="tx1"/>
                </a:solidFill>
                <a:effectLst/>
                <a:latin typeface="Arial" pitchFamily="34" charset="0"/>
                <a:cs typeface="Arial" pitchFamily="34" charset="0"/>
              </a:endParaRPr>
            </a:p>
          </p:txBody>
        </p:sp>
        <p:sp>
          <p:nvSpPr>
            <p:cNvPr id="15" name="Text Box 21">
              <a:extLst>
                <a:ext uri="{FF2B5EF4-FFF2-40B4-BE49-F238E27FC236}">
                  <a16:creationId xmlns:a16="http://schemas.microsoft.com/office/drawing/2014/main" id="{FA9E0358-479C-46AF-8FEA-B4EC121C6163}"/>
                </a:ext>
              </a:extLst>
            </p:cNvPr>
            <p:cNvSpPr txBox="1">
              <a:spLocks noChangeArrowheads="1"/>
            </p:cNvSpPr>
            <p:nvPr/>
          </p:nvSpPr>
          <p:spPr bwMode="auto">
            <a:xfrm>
              <a:off x="6546" y="13951"/>
              <a:ext cx="542" cy="495"/>
            </a:xfrm>
            <a:prstGeom prst="rect">
              <a:avLst/>
            </a:prstGeom>
            <a:noFill/>
            <a:ln w="9525">
              <a:no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000000"/>
                  </a:solidFill>
                  <a:effectLst/>
                  <a:latin typeface="Arial" pitchFamily="34" charset="0"/>
                  <a:ea typeface="Times New Roman" pitchFamily="18" charset="0"/>
                  <a:cs typeface="Arial" pitchFamily="34" charset="0"/>
                </a:rPr>
                <a:t>…</a:t>
              </a:r>
              <a:endParaRPr kumimoji="0" lang="en-US" sz="4000" b="0" i="0" u="none" strike="noStrike" cap="none" normalizeH="0" baseline="0">
                <a:ln>
                  <a:noFill/>
                </a:ln>
                <a:solidFill>
                  <a:schemeClr val="tx1"/>
                </a:solidFill>
                <a:effectLst/>
                <a:latin typeface="Arial" pitchFamily="34" charset="0"/>
                <a:cs typeface="Arial" pitchFamily="34" charset="0"/>
              </a:endParaRPr>
            </a:p>
          </p:txBody>
        </p:sp>
        <p:sp>
          <p:nvSpPr>
            <p:cNvPr id="16" name="Text Box 20">
              <a:extLst>
                <a:ext uri="{FF2B5EF4-FFF2-40B4-BE49-F238E27FC236}">
                  <a16:creationId xmlns:a16="http://schemas.microsoft.com/office/drawing/2014/main" id="{AE0FF4FC-A59F-4E11-AA26-7776077D0B20}"/>
                </a:ext>
              </a:extLst>
            </p:cNvPr>
            <p:cNvSpPr txBox="1">
              <a:spLocks noChangeArrowheads="1"/>
            </p:cNvSpPr>
            <p:nvPr/>
          </p:nvSpPr>
          <p:spPr bwMode="auto">
            <a:xfrm>
              <a:off x="3367" y="14054"/>
              <a:ext cx="1179" cy="508"/>
            </a:xfrm>
            <a:prstGeom prst="rect">
              <a:avLst/>
            </a:prstGeom>
            <a:noFill/>
            <a:ln w="9525">
              <a:solidFill>
                <a:srgbClr val="000000"/>
              </a:solid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000000"/>
                  </a:solidFill>
                  <a:effectLst/>
                  <a:latin typeface="Arial" pitchFamily="34" charset="0"/>
                  <a:ea typeface="Times New Roman" pitchFamily="18" charset="0"/>
                  <a:cs typeface="Arial" pitchFamily="34" charset="0"/>
                </a:rPr>
                <a:t>PCB</a:t>
              </a:r>
              <a:r>
                <a:rPr kumimoji="0" lang="en-US" sz="1400" b="1" i="0" u="none" strike="noStrike" cap="none" normalizeH="0" baseline="-30000" dirty="0">
                  <a:ln>
                    <a:noFill/>
                  </a:ln>
                  <a:solidFill>
                    <a:srgbClr val="000000"/>
                  </a:solidFill>
                  <a:effectLst/>
                  <a:latin typeface="Arial" pitchFamily="34" charset="0"/>
                  <a:ea typeface="Times New Roman" pitchFamily="18" charset="0"/>
                  <a:cs typeface="Arial" pitchFamily="34" charset="0"/>
                </a:rPr>
                <a:t>1</a:t>
              </a:r>
              <a:endParaRPr kumimoji="0" lang="en-US" sz="4000" b="0" i="0" u="none" strike="noStrike" cap="none" normalizeH="0" baseline="0" dirty="0">
                <a:ln>
                  <a:noFill/>
                </a:ln>
                <a:solidFill>
                  <a:schemeClr val="tx1"/>
                </a:solidFill>
                <a:effectLst/>
                <a:latin typeface="Arial" pitchFamily="34" charset="0"/>
                <a:cs typeface="Arial" pitchFamily="34" charset="0"/>
              </a:endParaRPr>
            </a:p>
          </p:txBody>
        </p:sp>
        <p:sp>
          <p:nvSpPr>
            <p:cNvPr id="17" name="Text Box 19">
              <a:extLst>
                <a:ext uri="{FF2B5EF4-FFF2-40B4-BE49-F238E27FC236}">
                  <a16:creationId xmlns:a16="http://schemas.microsoft.com/office/drawing/2014/main" id="{AAA5DDEF-9F78-4F08-9A8B-3FC45EFAC97D}"/>
                </a:ext>
              </a:extLst>
            </p:cNvPr>
            <p:cNvSpPr txBox="1">
              <a:spLocks noChangeArrowheads="1"/>
            </p:cNvSpPr>
            <p:nvPr/>
          </p:nvSpPr>
          <p:spPr bwMode="auto">
            <a:xfrm>
              <a:off x="4969" y="14054"/>
              <a:ext cx="1138" cy="508"/>
            </a:xfrm>
            <a:prstGeom prst="rect">
              <a:avLst/>
            </a:prstGeom>
            <a:noFill/>
            <a:ln w="9525">
              <a:solidFill>
                <a:srgbClr val="000000"/>
              </a:solid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000000"/>
                  </a:solidFill>
                  <a:effectLst/>
                  <a:latin typeface="Arial" pitchFamily="34" charset="0"/>
                  <a:ea typeface="Times New Roman" pitchFamily="18" charset="0"/>
                  <a:cs typeface="Arial" pitchFamily="34" charset="0"/>
                </a:rPr>
                <a:t>PCB</a:t>
              </a:r>
              <a:r>
                <a:rPr kumimoji="0" lang="en-US" sz="1400" b="1" i="0" u="none" strike="noStrike" cap="none" normalizeH="0" baseline="-30000">
                  <a:ln>
                    <a:noFill/>
                  </a:ln>
                  <a:solidFill>
                    <a:srgbClr val="000000"/>
                  </a:solidFill>
                  <a:effectLst/>
                  <a:latin typeface="Arial" pitchFamily="34" charset="0"/>
                  <a:ea typeface="Times New Roman" pitchFamily="18" charset="0"/>
                  <a:cs typeface="Arial" pitchFamily="34" charset="0"/>
                </a:rPr>
                <a:t>2</a:t>
              </a:r>
              <a:endParaRPr kumimoji="0" lang="en-US" sz="4000" b="0" i="0" u="none" strike="noStrike" cap="none" normalizeH="0" baseline="0">
                <a:ln>
                  <a:noFill/>
                </a:ln>
                <a:solidFill>
                  <a:schemeClr val="tx1"/>
                </a:solidFill>
                <a:effectLst/>
                <a:latin typeface="Arial" pitchFamily="34" charset="0"/>
                <a:cs typeface="Arial" pitchFamily="34" charset="0"/>
              </a:endParaRPr>
            </a:p>
          </p:txBody>
        </p:sp>
        <p:sp>
          <p:nvSpPr>
            <p:cNvPr id="18" name="Text Box 18">
              <a:extLst>
                <a:ext uri="{FF2B5EF4-FFF2-40B4-BE49-F238E27FC236}">
                  <a16:creationId xmlns:a16="http://schemas.microsoft.com/office/drawing/2014/main" id="{2F2661A2-2044-4C11-A6DE-69102E493E0F}"/>
                </a:ext>
              </a:extLst>
            </p:cNvPr>
            <p:cNvSpPr txBox="1">
              <a:spLocks noChangeArrowheads="1"/>
            </p:cNvSpPr>
            <p:nvPr/>
          </p:nvSpPr>
          <p:spPr bwMode="auto">
            <a:xfrm>
              <a:off x="7549" y="14054"/>
              <a:ext cx="1237" cy="508"/>
            </a:xfrm>
            <a:prstGeom prst="rect">
              <a:avLst/>
            </a:prstGeom>
            <a:noFill/>
            <a:ln w="9525">
              <a:solidFill>
                <a:srgbClr val="000000"/>
              </a:solid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err="1">
                  <a:ln>
                    <a:noFill/>
                  </a:ln>
                  <a:solidFill>
                    <a:srgbClr val="000000"/>
                  </a:solidFill>
                  <a:effectLst/>
                  <a:latin typeface="Arial" pitchFamily="34" charset="0"/>
                  <a:ea typeface="Times New Roman" pitchFamily="18" charset="0"/>
                  <a:cs typeface="Arial" pitchFamily="34" charset="0"/>
                </a:rPr>
                <a:t>PCB</a:t>
              </a:r>
              <a:r>
                <a:rPr kumimoji="0" lang="en-US" sz="1400" b="1" i="0" u="none" strike="noStrike" cap="none" normalizeH="0" baseline="-30000" dirty="0" err="1">
                  <a:ln>
                    <a:noFill/>
                  </a:ln>
                  <a:solidFill>
                    <a:srgbClr val="000000"/>
                  </a:solidFill>
                  <a:effectLst/>
                  <a:latin typeface="Arial" pitchFamily="34" charset="0"/>
                  <a:ea typeface="Times New Roman" pitchFamily="18" charset="0"/>
                  <a:cs typeface="Arial" pitchFamily="34" charset="0"/>
                </a:rPr>
                <a:t>n</a:t>
              </a:r>
              <a:endParaRPr kumimoji="0" lang="en-US" sz="4000" b="0" i="0" u="none" strike="noStrike" cap="none" normalizeH="0" baseline="0" dirty="0">
                <a:ln>
                  <a:noFill/>
                </a:ln>
                <a:solidFill>
                  <a:schemeClr val="tx1"/>
                </a:solidFill>
                <a:effectLst/>
                <a:latin typeface="Arial" pitchFamily="34" charset="0"/>
                <a:cs typeface="Arial" pitchFamily="34" charset="0"/>
              </a:endParaRPr>
            </a:p>
          </p:txBody>
        </p:sp>
        <p:sp>
          <p:nvSpPr>
            <p:cNvPr id="19" name="AutoShape 17">
              <a:extLst>
                <a:ext uri="{FF2B5EF4-FFF2-40B4-BE49-F238E27FC236}">
                  <a16:creationId xmlns:a16="http://schemas.microsoft.com/office/drawing/2014/main" id="{1155D46D-6173-4A89-9F9A-F938795C85BE}"/>
                </a:ext>
              </a:extLst>
            </p:cNvPr>
            <p:cNvSpPr>
              <a:spLocks noChangeShapeType="1"/>
            </p:cNvSpPr>
            <p:nvPr/>
          </p:nvSpPr>
          <p:spPr bwMode="auto">
            <a:xfrm>
              <a:off x="4546" y="14309"/>
              <a:ext cx="423" cy="0"/>
            </a:xfrm>
            <a:prstGeom prst="straightConnector1">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sp>
          <p:nvSpPr>
            <p:cNvPr id="20" name="Line 16">
              <a:extLst>
                <a:ext uri="{FF2B5EF4-FFF2-40B4-BE49-F238E27FC236}">
                  <a16:creationId xmlns:a16="http://schemas.microsoft.com/office/drawing/2014/main" id="{150CAD03-DE70-48A6-B1D5-C138E20DC8A3}"/>
                </a:ext>
              </a:extLst>
            </p:cNvPr>
            <p:cNvSpPr>
              <a:spLocks noChangeShapeType="1"/>
            </p:cNvSpPr>
            <p:nvPr/>
          </p:nvSpPr>
          <p:spPr bwMode="auto">
            <a:xfrm>
              <a:off x="6107" y="14259"/>
              <a:ext cx="400" cy="0"/>
            </a:xfrm>
            <a:prstGeom prst="line">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sp>
          <p:nvSpPr>
            <p:cNvPr id="21" name="Line 15">
              <a:extLst>
                <a:ext uri="{FF2B5EF4-FFF2-40B4-BE49-F238E27FC236}">
                  <a16:creationId xmlns:a16="http://schemas.microsoft.com/office/drawing/2014/main" id="{BD5FE294-5AB5-4AF1-9E93-7C1793EE28FF}"/>
                </a:ext>
              </a:extLst>
            </p:cNvPr>
            <p:cNvSpPr>
              <a:spLocks noChangeShapeType="1"/>
            </p:cNvSpPr>
            <p:nvPr/>
          </p:nvSpPr>
          <p:spPr bwMode="auto">
            <a:xfrm>
              <a:off x="7146" y="14259"/>
              <a:ext cx="400" cy="0"/>
            </a:xfrm>
            <a:prstGeom prst="line">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sp>
          <p:nvSpPr>
            <p:cNvPr id="22" name="Line 14">
              <a:extLst>
                <a:ext uri="{FF2B5EF4-FFF2-40B4-BE49-F238E27FC236}">
                  <a16:creationId xmlns:a16="http://schemas.microsoft.com/office/drawing/2014/main" id="{48D0F555-4F56-43AF-8474-DC76D5DCC72F}"/>
                </a:ext>
              </a:extLst>
            </p:cNvPr>
            <p:cNvSpPr>
              <a:spLocks noChangeShapeType="1"/>
            </p:cNvSpPr>
            <p:nvPr/>
          </p:nvSpPr>
          <p:spPr bwMode="auto">
            <a:xfrm>
              <a:off x="3018" y="14226"/>
              <a:ext cx="349" cy="33"/>
            </a:xfrm>
            <a:prstGeom prst="line">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sp>
          <p:nvSpPr>
            <p:cNvPr id="23" name="Text Box 13">
              <a:extLst>
                <a:ext uri="{FF2B5EF4-FFF2-40B4-BE49-F238E27FC236}">
                  <a16:creationId xmlns:a16="http://schemas.microsoft.com/office/drawing/2014/main" id="{CAFEB97B-A607-4EF7-AD20-58750941D3F2}"/>
                </a:ext>
              </a:extLst>
            </p:cNvPr>
            <p:cNvSpPr txBox="1">
              <a:spLocks noChangeArrowheads="1"/>
            </p:cNvSpPr>
            <p:nvPr/>
          </p:nvSpPr>
          <p:spPr bwMode="auto">
            <a:xfrm>
              <a:off x="3811" y="13294"/>
              <a:ext cx="1600" cy="495"/>
            </a:xfrm>
            <a:prstGeom prst="rect">
              <a:avLst/>
            </a:prstGeom>
            <a:noFill/>
            <a:ln w="9525">
              <a:no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err="1">
                  <a:ln>
                    <a:noFill/>
                  </a:ln>
                  <a:solidFill>
                    <a:srgbClr val="000000"/>
                  </a:solidFill>
                  <a:effectLst/>
                  <a:latin typeface="Arial" pitchFamily="34" charset="0"/>
                  <a:ea typeface="Times New Roman" pitchFamily="18" charset="0"/>
                  <a:cs typeface="Arial" pitchFamily="34" charset="0"/>
                </a:rPr>
                <a:t>ready_q</a:t>
              </a:r>
              <a:endParaRPr kumimoji="0" lang="en-US" sz="4000" b="0" i="0" u="none" strike="noStrike" cap="none" normalizeH="0" baseline="0" dirty="0">
                <a:ln>
                  <a:noFill/>
                </a:ln>
                <a:solidFill>
                  <a:schemeClr val="tx1"/>
                </a:solidFill>
                <a:effectLst/>
                <a:latin typeface="Arial" pitchFamily="34" charset="0"/>
                <a:cs typeface="Arial" pitchFamily="34" charset="0"/>
              </a:endParaRPr>
            </a:p>
          </p:txBody>
        </p:sp>
        <p:sp>
          <p:nvSpPr>
            <p:cNvPr id="24" name="Text Box 12">
              <a:extLst>
                <a:ext uri="{FF2B5EF4-FFF2-40B4-BE49-F238E27FC236}">
                  <a16:creationId xmlns:a16="http://schemas.microsoft.com/office/drawing/2014/main" id="{3F944E38-CDE2-48E3-B94F-3A7B054A4CFC}"/>
                </a:ext>
              </a:extLst>
            </p:cNvPr>
            <p:cNvSpPr txBox="1">
              <a:spLocks noChangeArrowheads="1"/>
            </p:cNvSpPr>
            <p:nvPr/>
          </p:nvSpPr>
          <p:spPr bwMode="auto">
            <a:xfrm>
              <a:off x="12206" y="13206"/>
              <a:ext cx="542" cy="496"/>
            </a:xfrm>
            <a:prstGeom prst="rect">
              <a:avLst/>
            </a:prstGeom>
            <a:noFill/>
            <a:ln w="9525">
              <a:no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000000"/>
                  </a:solidFill>
                  <a:effectLst/>
                  <a:latin typeface="Arial" pitchFamily="34" charset="0"/>
                  <a:ea typeface="Times New Roman" pitchFamily="18" charset="0"/>
                  <a:cs typeface="Arial" pitchFamily="34" charset="0"/>
                </a:rPr>
                <a:t>…</a:t>
              </a:r>
              <a:endParaRPr kumimoji="0" lang="en-US" sz="4000" b="0" i="0" u="none" strike="noStrike" cap="none" normalizeH="0" baseline="0">
                <a:ln>
                  <a:noFill/>
                </a:ln>
                <a:solidFill>
                  <a:schemeClr val="tx1"/>
                </a:solidFill>
                <a:effectLst/>
                <a:latin typeface="Arial" pitchFamily="34" charset="0"/>
                <a:cs typeface="Arial" pitchFamily="34" charset="0"/>
              </a:endParaRPr>
            </a:p>
          </p:txBody>
        </p:sp>
        <p:sp>
          <p:nvSpPr>
            <p:cNvPr id="25" name="Text Box 11">
              <a:extLst>
                <a:ext uri="{FF2B5EF4-FFF2-40B4-BE49-F238E27FC236}">
                  <a16:creationId xmlns:a16="http://schemas.microsoft.com/office/drawing/2014/main" id="{80B027B7-EA7D-4A9E-8E8F-2645A1E5037E}"/>
                </a:ext>
              </a:extLst>
            </p:cNvPr>
            <p:cNvSpPr txBox="1">
              <a:spLocks noChangeArrowheads="1"/>
            </p:cNvSpPr>
            <p:nvPr/>
          </p:nvSpPr>
          <p:spPr bwMode="auto">
            <a:xfrm>
              <a:off x="9087" y="13309"/>
              <a:ext cx="1179" cy="508"/>
            </a:xfrm>
            <a:prstGeom prst="rect">
              <a:avLst/>
            </a:prstGeom>
            <a:noFill/>
            <a:ln w="9525">
              <a:solidFill>
                <a:srgbClr val="000000"/>
              </a:solid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000000"/>
                  </a:solidFill>
                  <a:effectLst/>
                  <a:latin typeface="Arial" pitchFamily="34" charset="0"/>
                  <a:ea typeface="Times New Roman" pitchFamily="18" charset="0"/>
                  <a:cs typeface="Arial" pitchFamily="34" charset="0"/>
                </a:rPr>
                <a:t>PCB</a:t>
              </a:r>
              <a:r>
                <a:rPr kumimoji="0" lang="en-US" sz="1400" b="1" i="0" u="none" strike="noStrike" cap="none" normalizeH="0" baseline="-30000" dirty="0">
                  <a:ln>
                    <a:noFill/>
                  </a:ln>
                  <a:solidFill>
                    <a:srgbClr val="000000"/>
                  </a:solidFill>
                  <a:effectLst/>
                  <a:latin typeface="Arial" pitchFamily="34" charset="0"/>
                  <a:ea typeface="Times New Roman" pitchFamily="18" charset="0"/>
                  <a:cs typeface="Arial" pitchFamily="34" charset="0"/>
                </a:rPr>
                <a:t>1</a:t>
              </a:r>
              <a:endParaRPr kumimoji="0" lang="en-US" sz="4000" b="0" i="0" u="none" strike="noStrike" cap="none" normalizeH="0" baseline="0" dirty="0">
                <a:ln>
                  <a:noFill/>
                </a:ln>
                <a:solidFill>
                  <a:schemeClr val="tx1"/>
                </a:solidFill>
                <a:effectLst/>
                <a:latin typeface="Arial" pitchFamily="34" charset="0"/>
                <a:cs typeface="Arial" pitchFamily="34" charset="0"/>
              </a:endParaRPr>
            </a:p>
          </p:txBody>
        </p:sp>
        <p:sp>
          <p:nvSpPr>
            <p:cNvPr id="26" name="Text Box 10">
              <a:extLst>
                <a:ext uri="{FF2B5EF4-FFF2-40B4-BE49-F238E27FC236}">
                  <a16:creationId xmlns:a16="http://schemas.microsoft.com/office/drawing/2014/main" id="{B0991B12-38B7-42AC-B648-B84B32D119EA}"/>
                </a:ext>
              </a:extLst>
            </p:cNvPr>
            <p:cNvSpPr txBox="1">
              <a:spLocks noChangeArrowheads="1"/>
            </p:cNvSpPr>
            <p:nvPr/>
          </p:nvSpPr>
          <p:spPr bwMode="auto">
            <a:xfrm>
              <a:off x="10689" y="13309"/>
              <a:ext cx="1138" cy="508"/>
            </a:xfrm>
            <a:prstGeom prst="rect">
              <a:avLst/>
            </a:prstGeom>
            <a:noFill/>
            <a:ln w="9525">
              <a:solidFill>
                <a:srgbClr val="000000"/>
              </a:solid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000000"/>
                  </a:solidFill>
                  <a:effectLst/>
                  <a:latin typeface="Arial" pitchFamily="34" charset="0"/>
                  <a:ea typeface="Times New Roman" pitchFamily="18" charset="0"/>
                  <a:cs typeface="Arial" pitchFamily="34" charset="0"/>
                </a:rPr>
                <a:t>PCB</a:t>
              </a:r>
              <a:r>
                <a:rPr kumimoji="0" lang="en-US" sz="1400" b="1" i="0" u="none" strike="noStrike" cap="none" normalizeH="0" baseline="-30000">
                  <a:ln>
                    <a:noFill/>
                  </a:ln>
                  <a:solidFill>
                    <a:srgbClr val="000000"/>
                  </a:solidFill>
                  <a:effectLst/>
                  <a:latin typeface="Arial" pitchFamily="34" charset="0"/>
                  <a:ea typeface="Times New Roman" pitchFamily="18" charset="0"/>
                  <a:cs typeface="Arial" pitchFamily="34" charset="0"/>
                </a:rPr>
                <a:t>2</a:t>
              </a:r>
              <a:endParaRPr kumimoji="0" lang="en-US" sz="4000" b="0" i="0" u="none" strike="noStrike" cap="none" normalizeH="0" baseline="0">
                <a:ln>
                  <a:noFill/>
                </a:ln>
                <a:solidFill>
                  <a:schemeClr val="tx1"/>
                </a:solidFill>
                <a:effectLst/>
                <a:latin typeface="Arial" pitchFamily="34" charset="0"/>
                <a:cs typeface="Arial" pitchFamily="34" charset="0"/>
              </a:endParaRPr>
            </a:p>
          </p:txBody>
        </p:sp>
        <p:sp>
          <p:nvSpPr>
            <p:cNvPr id="27" name="Text Box 9">
              <a:extLst>
                <a:ext uri="{FF2B5EF4-FFF2-40B4-BE49-F238E27FC236}">
                  <a16:creationId xmlns:a16="http://schemas.microsoft.com/office/drawing/2014/main" id="{1F1A5CE4-865A-47E4-A945-B39FBFB7CED7}"/>
                </a:ext>
              </a:extLst>
            </p:cNvPr>
            <p:cNvSpPr txBox="1">
              <a:spLocks noChangeArrowheads="1"/>
            </p:cNvSpPr>
            <p:nvPr/>
          </p:nvSpPr>
          <p:spPr bwMode="auto">
            <a:xfrm>
              <a:off x="13269" y="13309"/>
              <a:ext cx="1237" cy="508"/>
            </a:xfrm>
            <a:prstGeom prst="rect">
              <a:avLst/>
            </a:prstGeom>
            <a:noFill/>
            <a:ln w="9525">
              <a:solidFill>
                <a:srgbClr val="000000"/>
              </a:solid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000000"/>
                  </a:solidFill>
                  <a:effectLst/>
                  <a:latin typeface="Arial" pitchFamily="34" charset="0"/>
                  <a:ea typeface="Times New Roman" pitchFamily="18" charset="0"/>
                  <a:cs typeface="Arial" pitchFamily="34" charset="0"/>
                </a:rPr>
                <a:t>PCB</a:t>
              </a:r>
              <a:r>
                <a:rPr kumimoji="0" lang="en-US" sz="1400" b="1" i="0" u="none" strike="noStrike" cap="none" normalizeH="0" baseline="-30000">
                  <a:ln>
                    <a:noFill/>
                  </a:ln>
                  <a:solidFill>
                    <a:srgbClr val="000000"/>
                  </a:solidFill>
                  <a:effectLst/>
                  <a:latin typeface="Arial" pitchFamily="34" charset="0"/>
                  <a:ea typeface="Times New Roman" pitchFamily="18" charset="0"/>
                  <a:cs typeface="Arial" pitchFamily="34" charset="0"/>
                </a:rPr>
                <a:t>n</a:t>
              </a:r>
              <a:endParaRPr kumimoji="0" lang="en-US" sz="4000" b="0" i="0" u="none" strike="noStrike" cap="none" normalizeH="0" baseline="0">
                <a:ln>
                  <a:noFill/>
                </a:ln>
                <a:solidFill>
                  <a:schemeClr val="tx1"/>
                </a:solidFill>
                <a:effectLst/>
                <a:latin typeface="Arial" pitchFamily="34" charset="0"/>
                <a:cs typeface="Arial" pitchFamily="34" charset="0"/>
              </a:endParaRPr>
            </a:p>
          </p:txBody>
        </p:sp>
        <p:sp>
          <p:nvSpPr>
            <p:cNvPr id="28" name="AutoShape 8">
              <a:extLst>
                <a:ext uri="{FF2B5EF4-FFF2-40B4-BE49-F238E27FC236}">
                  <a16:creationId xmlns:a16="http://schemas.microsoft.com/office/drawing/2014/main" id="{5E65DC43-6330-4EFE-9C63-047C9488156F}"/>
                </a:ext>
              </a:extLst>
            </p:cNvPr>
            <p:cNvSpPr>
              <a:spLocks noChangeShapeType="1"/>
            </p:cNvSpPr>
            <p:nvPr/>
          </p:nvSpPr>
          <p:spPr bwMode="auto">
            <a:xfrm>
              <a:off x="10266" y="13564"/>
              <a:ext cx="423" cy="0"/>
            </a:xfrm>
            <a:prstGeom prst="straightConnector1">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sp>
          <p:nvSpPr>
            <p:cNvPr id="29" name="Line 7">
              <a:extLst>
                <a:ext uri="{FF2B5EF4-FFF2-40B4-BE49-F238E27FC236}">
                  <a16:creationId xmlns:a16="http://schemas.microsoft.com/office/drawing/2014/main" id="{28FA5650-964E-415B-8F3B-CA993EACA934}"/>
                </a:ext>
              </a:extLst>
            </p:cNvPr>
            <p:cNvSpPr>
              <a:spLocks noChangeShapeType="1"/>
            </p:cNvSpPr>
            <p:nvPr/>
          </p:nvSpPr>
          <p:spPr bwMode="auto">
            <a:xfrm>
              <a:off x="11827" y="13515"/>
              <a:ext cx="400" cy="0"/>
            </a:xfrm>
            <a:prstGeom prst="line">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sp>
          <p:nvSpPr>
            <p:cNvPr id="30" name="Line 6">
              <a:extLst>
                <a:ext uri="{FF2B5EF4-FFF2-40B4-BE49-F238E27FC236}">
                  <a16:creationId xmlns:a16="http://schemas.microsoft.com/office/drawing/2014/main" id="{3B958E9B-9D7C-4F6B-BC35-5ED79653DFC2}"/>
                </a:ext>
              </a:extLst>
            </p:cNvPr>
            <p:cNvSpPr>
              <a:spLocks noChangeShapeType="1"/>
            </p:cNvSpPr>
            <p:nvPr/>
          </p:nvSpPr>
          <p:spPr bwMode="auto">
            <a:xfrm>
              <a:off x="12866" y="13515"/>
              <a:ext cx="400" cy="0"/>
            </a:xfrm>
            <a:prstGeom prst="line">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sp>
          <p:nvSpPr>
            <p:cNvPr id="31" name="Line 5">
              <a:extLst>
                <a:ext uri="{FF2B5EF4-FFF2-40B4-BE49-F238E27FC236}">
                  <a16:creationId xmlns:a16="http://schemas.microsoft.com/office/drawing/2014/main" id="{9FF26143-65EB-4115-B718-DFAFC79AEC6F}"/>
                </a:ext>
              </a:extLst>
            </p:cNvPr>
            <p:cNvSpPr>
              <a:spLocks noChangeShapeType="1"/>
            </p:cNvSpPr>
            <p:nvPr/>
          </p:nvSpPr>
          <p:spPr bwMode="auto">
            <a:xfrm>
              <a:off x="8687" y="13515"/>
              <a:ext cx="400" cy="0"/>
            </a:xfrm>
            <a:prstGeom prst="line">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sp>
          <p:nvSpPr>
            <p:cNvPr id="32" name="Text Box 4">
              <a:extLst>
                <a:ext uri="{FF2B5EF4-FFF2-40B4-BE49-F238E27FC236}">
                  <a16:creationId xmlns:a16="http://schemas.microsoft.com/office/drawing/2014/main" id="{6DEFB882-A074-4F2A-8B16-B6E893C3E9F9}"/>
                </a:ext>
              </a:extLst>
            </p:cNvPr>
            <p:cNvSpPr txBox="1">
              <a:spLocks noChangeArrowheads="1"/>
            </p:cNvSpPr>
            <p:nvPr/>
          </p:nvSpPr>
          <p:spPr bwMode="auto">
            <a:xfrm>
              <a:off x="8641" y="12559"/>
              <a:ext cx="1600" cy="495"/>
            </a:xfrm>
            <a:prstGeom prst="rect">
              <a:avLst/>
            </a:prstGeom>
            <a:noFill/>
            <a:ln w="9525">
              <a:noFill/>
              <a:miter lim="800000"/>
              <a:headEnd/>
              <a:tailEnd/>
            </a:ln>
          </p:spPr>
          <p:txBody>
            <a:bodyPr vert="horz" wrap="square" lIns="43891" tIns="21946" rIns="43891" bIns="21946"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err="1">
                  <a:ln>
                    <a:noFill/>
                  </a:ln>
                  <a:solidFill>
                    <a:srgbClr val="000000"/>
                  </a:solidFill>
                  <a:effectLst/>
                  <a:latin typeface="Arial" pitchFamily="34" charset="0"/>
                  <a:ea typeface="Times New Roman" pitchFamily="18" charset="0"/>
                  <a:cs typeface="Arial" pitchFamily="34" charset="0"/>
                </a:rPr>
                <a:t>ready_q</a:t>
              </a:r>
              <a:endParaRPr kumimoji="0" lang="en-US" sz="4000" b="0" i="0" u="none" strike="noStrike" cap="none" normalizeH="0" baseline="0" dirty="0">
                <a:ln>
                  <a:noFill/>
                </a:ln>
                <a:solidFill>
                  <a:schemeClr val="tx1"/>
                </a:solidFill>
                <a:effectLst/>
                <a:latin typeface="Arial" pitchFamily="34" charset="0"/>
                <a:cs typeface="Arial" pitchFamily="34" charset="0"/>
              </a:endParaRPr>
            </a:p>
          </p:txBody>
        </p:sp>
        <p:sp>
          <p:nvSpPr>
            <p:cNvPr id="33" name="Line 3">
              <a:extLst>
                <a:ext uri="{FF2B5EF4-FFF2-40B4-BE49-F238E27FC236}">
                  <a16:creationId xmlns:a16="http://schemas.microsoft.com/office/drawing/2014/main" id="{E4662A6A-0F67-40A0-9356-3AE43E01A8B5}"/>
                </a:ext>
              </a:extLst>
            </p:cNvPr>
            <p:cNvSpPr>
              <a:spLocks noChangeShapeType="1"/>
            </p:cNvSpPr>
            <p:nvPr/>
          </p:nvSpPr>
          <p:spPr bwMode="auto">
            <a:xfrm>
              <a:off x="3731" y="13294"/>
              <a:ext cx="0" cy="495"/>
            </a:xfrm>
            <a:prstGeom prst="line">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sp>
          <p:nvSpPr>
            <p:cNvPr id="34" name="Line 2">
              <a:extLst>
                <a:ext uri="{FF2B5EF4-FFF2-40B4-BE49-F238E27FC236}">
                  <a16:creationId xmlns:a16="http://schemas.microsoft.com/office/drawing/2014/main" id="{762D9D72-5671-40C0-8583-11B5A4F88730}"/>
                </a:ext>
              </a:extLst>
            </p:cNvPr>
            <p:cNvSpPr>
              <a:spLocks noChangeShapeType="1"/>
            </p:cNvSpPr>
            <p:nvPr/>
          </p:nvSpPr>
          <p:spPr bwMode="auto">
            <a:xfrm flipH="1">
              <a:off x="8694" y="12805"/>
              <a:ext cx="0" cy="504"/>
            </a:xfrm>
            <a:prstGeom prst="line">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pPr algn="ctr"/>
              <a:endParaRPr lang="en-US" sz="4000"/>
            </a:p>
          </p:txBody>
        </p:sp>
      </p:grpSp>
      <p:sp>
        <p:nvSpPr>
          <p:cNvPr id="35" name="TextBox 34">
            <a:extLst>
              <a:ext uri="{FF2B5EF4-FFF2-40B4-BE49-F238E27FC236}">
                <a16:creationId xmlns:a16="http://schemas.microsoft.com/office/drawing/2014/main" id="{088D938A-26C3-45D2-803D-412508481F38}"/>
              </a:ext>
            </a:extLst>
          </p:cNvPr>
          <p:cNvSpPr txBox="1">
            <a:spLocks noChangeArrowheads="1"/>
          </p:cNvSpPr>
          <p:nvPr/>
        </p:nvSpPr>
        <p:spPr bwMode="auto">
          <a:xfrm>
            <a:off x="5750165" y="2568767"/>
            <a:ext cx="5715000"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How should the two schedulers share CPU time? </a:t>
            </a:r>
            <a:endParaRPr lang="en-US" altLang="en-US" sz="3200" b="0" dirty="0">
              <a:solidFill>
                <a:srgbClr val="03244D"/>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30222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D57090A-3B4D-4C51-96B1-248097ED7A65}"/>
              </a:ext>
            </a:extLst>
          </p:cNvPr>
          <p:cNvPicPr>
            <a:picLocks noChangeAspect="1"/>
          </p:cNvPicPr>
          <p:nvPr/>
        </p:nvPicPr>
        <p:blipFill>
          <a:blip r:embed="rId3"/>
          <a:stretch>
            <a:fillRect/>
          </a:stretch>
        </p:blipFill>
        <p:spPr>
          <a:xfrm>
            <a:off x="30480" y="1143000"/>
            <a:ext cx="9799320" cy="5257800"/>
          </a:xfrm>
          <a:prstGeom prst="rect">
            <a:avLst/>
          </a:prstGeom>
        </p:spPr>
      </p:pic>
      <p:sp>
        <p:nvSpPr>
          <p:cNvPr id="2" name="Title 1">
            <a:extLst>
              <a:ext uri="{FF2B5EF4-FFF2-40B4-BE49-F238E27FC236}">
                <a16:creationId xmlns:a16="http://schemas.microsoft.com/office/drawing/2014/main" id="{86765AF4-6EA2-4F6A-9666-37C88DA871C8}"/>
              </a:ext>
            </a:extLst>
          </p:cNvPr>
          <p:cNvSpPr>
            <a:spLocks noGrp="1"/>
          </p:cNvSpPr>
          <p:nvPr>
            <p:ph type="title"/>
          </p:nvPr>
        </p:nvSpPr>
        <p:spPr>
          <a:xfrm>
            <a:off x="304800" y="152400"/>
            <a:ext cx="11582400" cy="1066800"/>
          </a:xfrm>
        </p:spPr>
        <p:txBody>
          <a:bodyPr/>
          <a:lstStyle/>
          <a:p>
            <a:r>
              <a:rPr lang="en-US" dirty="0">
                <a:ea typeface="MS PGothic" charset="0"/>
              </a:rPr>
              <a:t>Multilevel </a:t>
            </a:r>
            <a:r>
              <a:rPr lang="en-US" dirty="0">
                <a:solidFill>
                  <a:srgbClr val="DD550C"/>
                </a:solidFill>
                <a:ea typeface="MS PGothic" charset="0"/>
              </a:rPr>
              <a:t>Feedback</a:t>
            </a:r>
            <a:r>
              <a:rPr lang="en-US" dirty="0">
                <a:ea typeface="MS PGothic" charset="0"/>
              </a:rPr>
              <a:t> Queue</a:t>
            </a:r>
            <a:endParaRPr lang="en-US" dirty="0"/>
          </a:p>
        </p:txBody>
      </p:sp>
      <p:sp>
        <p:nvSpPr>
          <p:cNvPr id="8" name="TextBox 7">
            <a:extLst>
              <a:ext uri="{FF2B5EF4-FFF2-40B4-BE49-F238E27FC236}">
                <a16:creationId xmlns:a16="http://schemas.microsoft.com/office/drawing/2014/main" id="{C87AE2FD-A2CB-C344-B04B-FADE7D33573F}"/>
              </a:ext>
            </a:extLst>
          </p:cNvPr>
          <p:cNvSpPr txBox="1">
            <a:spLocks noChangeArrowheads="1"/>
          </p:cNvSpPr>
          <p:nvPr/>
        </p:nvSpPr>
        <p:spPr bwMode="auto">
          <a:xfrm>
            <a:off x="9573718" y="2438400"/>
            <a:ext cx="2286000" cy="2554545"/>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l">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   Processes can move between various queues</a:t>
            </a:r>
          </a:p>
        </p:txBody>
      </p:sp>
    </p:spTree>
    <p:extLst>
      <p:ext uri="{BB962C8B-B14F-4D97-AF65-F5344CB8AC3E}">
        <p14:creationId xmlns:p14="http://schemas.microsoft.com/office/powerpoint/2010/main" val="2930262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0380-688B-8E46-AE77-DFD073603058}"/>
              </a:ext>
            </a:extLst>
          </p:cNvPr>
          <p:cNvSpPr>
            <a:spLocks noGrp="1"/>
          </p:cNvSpPr>
          <p:nvPr>
            <p:ph type="title"/>
          </p:nvPr>
        </p:nvSpPr>
        <p:spPr>
          <a:xfrm>
            <a:off x="304800" y="381000"/>
            <a:ext cx="11582400" cy="1295400"/>
          </a:xfrm>
        </p:spPr>
        <p:txBody>
          <a:bodyPr/>
          <a:lstStyle/>
          <a:p>
            <a:r>
              <a:rPr lang="en-US" dirty="0">
                <a:solidFill>
                  <a:srgbClr val="DD550C"/>
                </a:solidFill>
                <a:ea typeface="MS PGothic" charset="0"/>
              </a:rPr>
              <a:t>Exercise </a:t>
            </a:r>
            <a:r>
              <a:rPr lang="en-US" altLang="zh-Hans" dirty="0">
                <a:solidFill>
                  <a:srgbClr val="DD550C"/>
                </a:solidFill>
                <a:ea typeface="MS PGothic" charset="0"/>
              </a:rPr>
              <a:t>5</a:t>
            </a:r>
            <a:r>
              <a:rPr lang="en-US" dirty="0">
                <a:solidFill>
                  <a:srgbClr val="DD550C"/>
                </a:solidFill>
                <a:ea typeface="MS PGothic" charset="0"/>
              </a:rPr>
              <a:t>: </a:t>
            </a:r>
            <a:r>
              <a:rPr lang="en-US" dirty="0">
                <a:ea typeface="MS PGothic" charset="0"/>
              </a:rPr>
              <a:t>Please setup the following parameters for a multilevel-feedback-queue scheduler </a:t>
            </a:r>
            <a:endParaRPr lang="en-US" dirty="0"/>
          </a:p>
        </p:txBody>
      </p:sp>
      <p:sp>
        <p:nvSpPr>
          <p:cNvPr id="3" name="Content Placeholder 2">
            <a:extLst>
              <a:ext uri="{FF2B5EF4-FFF2-40B4-BE49-F238E27FC236}">
                <a16:creationId xmlns:a16="http://schemas.microsoft.com/office/drawing/2014/main" id="{CFB5AF1E-B6AF-2843-9CD1-BEE8E10B74A1}"/>
              </a:ext>
            </a:extLst>
          </p:cNvPr>
          <p:cNvSpPr>
            <a:spLocks noGrp="1"/>
          </p:cNvSpPr>
          <p:nvPr>
            <p:ph idx="1"/>
          </p:nvPr>
        </p:nvSpPr>
        <p:spPr>
          <a:xfrm>
            <a:off x="533400" y="1828800"/>
            <a:ext cx="8839200" cy="4343400"/>
          </a:xfrm>
        </p:spPr>
        <p:txBody>
          <a:bodyPr/>
          <a:lstStyle/>
          <a:p>
            <a:r>
              <a:rPr lang="en-US" dirty="0"/>
              <a:t>The number of queues: ________________</a:t>
            </a:r>
          </a:p>
          <a:p>
            <a:r>
              <a:rPr lang="en-US" dirty="0"/>
              <a:t>Scheduling algorithm for each queue? Yes or No</a:t>
            </a:r>
          </a:p>
          <a:p>
            <a:r>
              <a:rPr lang="en-US" altLang="en-US" dirty="0"/>
              <a:t>Method used to determine when to __________ a process</a:t>
            </a:r>
          </a:p>
          <a:p>
            <a:r>
              <a:rPr lang="en-US" altLang="en-US" dirty="0"/>
              <a:t>Method used to determine when to __________ a process</a:t>
            </a:r>
          </a:p>
          <a:p>
            <a:r>
              <a:rPr lang="en-US" altLang="en-US" dirty="0"/>
              <a:t>Method used to determine __________ a process will enter when that process needs service</a:t>
            </a:r>
            <a:endParaRPr lang="en-US" dirty="0"/>
          </a:p>
        </p:txBody>
      </p:sp>
      <p:pic>
        <p:nvPicPr>
          <p:cNvPr id="4" name="Picture 3">
            <a:extLst>
              <a:ext uri="{FF2B5EF4-FFF2-40B4-BE49-F238E27FC236}">
                <a16:creationId xmlns:a16="http://schemas.microsoft.com/office/drawing/2014/main" id="{3168C189-091E-FC48-9F06-B1C468BAF16E}"/>
              </a:ext>
            </a:extLst>
          </p:cNvPr>
          <p:cNvPicPr>
            <a:picLocks noChangeAspect="1"/>
          </p:cNvPicPr>
          <p:nvPr/>
        </p:nvPicPr>
        <p:blipFill>
          <a:blip r:embed="rId3"/>
          <a:stretch>
            <a:fillRect/>
          </a:stretch>
        </p:blipFill>
        <p:spPr>
          <a:xfrm>
            <a:off x="8382000" y="2057400"/>
            <a:ext cx="3657600" cy="3657600"/>
          </a:xfrm>
          <a:prstGeom prst="rect">
            <a:avLst/>
          </a:prstGeom>
        </p:spPr>
      </p:pic>
    </p:spTree>
    <p:extLst>
      <p:ext uri="{BB962C8B-B14F-4D97-AF65-F5344CB8AC3E}">
        <p14:creationId xmlns:p14="http://schemas.microsoft.com/office/powerpoint/2010/main" val="4971121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448EBF0-0ABD-4841-A275-555DBF52E393}"/>
              </a:ext>
            </a:extLst>
          </p:cNvPr>
          <p:cNvSpPr txBox="1">
            <a:spLocks noChangeArrowheads="1"/>
          </p:cNvSpPr>
          <p:nvPr/>
        </p:nvSpPr>
        <p:spPr>
          <a:xfrm>
            <a:off x="533400" y="194628"/>
            <a:ext cx="11353800" cy="890588"/>
          </a:xfrm>
          <a:prstGeom prst="rect">
            <a:avLst/>
          </a:prstGeom>
        </p:spPr>
        <p:txBody>
          <a:bodyPr/>
          <a:lstStyle>
            <a:lvl1pPr algn="ctr" rtl="0" eaLnBrk="0" fontAlgn="base" hangingPunct="0">
              <a:spcBef>
                <a:spcPct val="0"/>
              </a:spcBef>
              <a:spcAft>
                <a:spcPct val="0"/>
              </a:spcAft>
              <a:defRPr sz="4400" b="1">
                <a:solidFill>
                  <a:schemeClr val="tx2"/>
                </a:solidFill>
                <a:latin typeface="Calibri" charset="0"/>
                <a:ea typeface="Calibri" charset="0"/>
                <a:cs typeface="Calibri" charset="0"/>
              </a:defRPr>
            </a:lvl1pPr>
            <a:lvl2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2pPr>
            <a:lvl3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3pPr>
            <a:lvl4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4pPr>
            <a:lvl5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5pPr>
            <a:lvl6pPr marL="457200" algn="ctr" rtl="0" eaLnBrk="0" fontAlgn="base" hangingPunct="0">
              <a:spcBef>
                <a:spcPct val="0"/>
              </a:spcBef>
              <a:spcAft>
                <a:spcPct val="0"/>
              </a:spcAft>
              <a:defRPr sz="3600" b="1">
                <a:solidFill>
                  <a:schemeClr val="tx2"/>
                </a:solidFill>
                <a:latin typeface="Arial" pitchFamily="-65" charset="0"/>
              </a:defRPr>
            </a:lvl6pPr>
            <a:lvl7pPr marL="914400" algn="ctr" rtl="0" eaLnBrk="0" fontAlgn="base" hangingPunct="0">
              <a:spcBef>
                <a:spcPct val="0"/>
              </a:spcBef>
              <a:spcAft>
                <a:spcPct val="0"/>
              </a:spcAft>
              <a:defRPr sz="3600" b="1">
                <a:solidFill>
                  <a:schemeClr val="tx2"/>
                </a:solidFill>
                <a:latin typeface="Arial" pitchFamily="-65" charset="0"/>
              </a:defRPr>
            </a:lvl7pPr>
            <a:lvl8pPr marL="1371600" algn="ctr" rtl="0" eaLnBrk="0" fontAlgn="base" hangingPunct="0">
              <a:spcBef>
                <a:spcPct val="0"/>
              </a:spcBef>
              <a:spcAft>
                <a:spcPct val="0"/>
              </a:spcAft>
              <a:defRPr sz="3600" b="1">
                <a:solidFill>
                  <a:schemeClr val="tx2"/>
                </a:solidFill>
                <a:latin typeface="Arial" pitchFamily="-65" charset="0"/>
              </a:defRPr>
            </a:lvl8pPr>
            <a:lvl9pPr marL="1828800" algn="ctr" rtl="0" eaLnBrk="0" fontAlgn="base" hangingPunct="0">
              <a:spcBef>
                <a:spcPct val="0"/>
              </a:spcBef>
              <a:spcAft>
                <a:spcPct val="0"/>
              </a:spcAft>
              <a:defRPr sz="3600" b="1">
                <a:solidFill>
                  <a:schemeClr val="tx2"/>
                </a:solidFill>
                <a:latin typeface="Arial" pitchFamily="-65" charset="0"/>
              </a:defRPr>
            </a:lvl9pPr>
          </a:lstStyle>
          <a:p>
            <a:pPr eaLnBrk="1" hangingPunct="1"/>
            <a:r>
              <a:rPr lang="en-US" b="0" kern="0" dirty="0">
                <a:solidFill>
                  <a:srgbClr val="03244D"/>
                </a:solidFill>
                <a:latin typeface="Calibri" panose="020F0502020204030204" pitchFamily="34" charset="0"/>
                <a:ea typeface="MS PGothic" charset="0"/>
                <a:cs typeface="Calibri" panose="020F0502020204030204" pitchFamily="34" charset="0"/>
              </a:rPr>
              <a:t>A Multilevel-Feedback-Queue Scheduler</a:t>
            </a:r>
            <a:endParaRPr lang="en-US" b="0" kern="0" dirty="0">
              <a:solidFill>
                <a:srgbClr val="DD550C"/>
              </a:solidFill>
              <a:latin typeface="Calibri" panose="020F0502020204030204" pitchFamily="34" charset="0"/>
              <a:ea typeface="MS PGothic" charset="0"/>
              <a:cs typeface="Calibri" panose="020F0502020204030204" pitchFamily="34" charset="0"/>
            </a:endParaRPr>
          </a:p>
        </p:txBody>
      </p:sp>
      <p:sp>
        <p:nvSpPr>
          <p:cNvPr id="5" name="Rectangle 4">
            <a:extLst>
              <a:ext uri="{FF2B5EF4-FFF2-40B4-BE49-F238E27FC236}">
                <a16:creationId xmlns:a16="http://schemas.microsoft.com/office/drawing/2014/main" id="{295842FE-9523-9D42-B4F5-701A3F5C1DDF}"/>
              </a:ext>
            </a:extLst>
          </p:cNvPr>
          <p:cNvSpPr/>
          <p:nvPr/>
        </p:nvSpPr>
        <p:spPr>
          <a:xfrm>
            <a:off x="4648200" y="2590800"/>
            <a:ext cx="1219200" cy="5334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0EDAD52D-2D42-564B-AF9D-97B878D3A72E}"/>
              </a:ext>
            </a:extLst>
          </p:cNvPr>
          <p:cNvSpPr/>
          <p:nvPr/>
        </p:nvSpPr>
        <p:spPr>
          <a:xfrm>
            <a:off x="7543800" y="3886200"/>
            <a:ext cx="1219200" cy="5334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FAD313A8-0C8C-2047-94A2-BE8419BAF864}"/>
              </a:ext>
            </a:extLst>
          </p:cNvPr>
          <p:cNvSpPr txBox="1">
            <a:spLocks noChangeArrowheads="1"/>
          </p:cNvSpPr>
          <p:nvPr/>
        </p:nvSpPr>
        <p:spPr bwMode="auto">
          <a:xfrm>
            <a:off x="8763000" y="4624032"/>
            <a:ext cx="2579876" cy="584776"/>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altLang="zh-Hans" sz="3200" b="0" dirty="0">
                <a:solidFill>
                  <a:srgbClr val="03244D"/>
                </a:solidFill>
                <a:latin typeface="Calibri" panose="020F0502020204030204" pitchFamily="34" charset="0"/>
                <a:cs typeface="Calibri" panose="020F0502020204030204" pitchFamily="34" charset="0"/>
              </a:rPr>
              <a:t>Basic Idea</a:t>
            </a:r>
            <a:endParaRPr lang="en-US" altLang="en-US" sz="3200" b="0" dirty="0">
              <a:solidFill>
                <a:srgbClr val="03244D"/>
              </a:solidFill>
              <a:latin typeface="Calibri" panose="020F0502020204030204" pitchFamily="34" charset="0"/>
              <a:cs typeface="Calibri" panose="020F0502020204030204" pitchFamily="34" charset="0"/>
            </a:endParaRPr>
          </a:p>
        </p:txBody>
      </p:sp>
      <p:pic>
        <p:nvPicPr>
          <p:cNvPr id="9" name="Picture 4" descr="5">
            <a:extLst>
              <a:ext uri="{FF2B5EF4-FFF2-40B4-BE49-F238E27FC236}">
                <a16:creationId xmlns:a16="http://schemas.microsoft.com/office/drawing/2014/main" id="{AEE08642-150F-4CEE-A515-E2B374D5DA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0649" y="1289647"/>
            <a:ext cx="7143751" cy="476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a16="http://schemas.microsoft.com/office/drawing/2014/main" id="{C906724C-D135-4A09-8FED-F09F6CBEEEC9}"/>
              </a:ext>
            </a:extLst>
          </p:cNvPr>
          <p:cNvSpPr txBox="1"/>
          <p:nvPr/>
        </p:nvSpPr>
        <p:spPr>
          <a:xfrm>
            <a:off x="381000" y="3429000"/>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2</a:t>
            </a:r>
          </a:p>
        </p:txBody>
      </p:sp>
      <p:sp>
        <p:nvSpPr>
          <p:cNvPr id="13" name="TextBox 12">
            <a:extLst>
              <a:ext uri="{FF2B5EF4-FFF2-40B4-BE49-F238E27FC236}">
                <a16:creationId xmlns:a16="http://schemas.microsoft.com/office/drawing/2014/main" id="{8165F83F-CEAF-40D4-8DD3-B61EC1247224}"/>
              </a:ext>
            </a:extLst>
          </p:cNvPr>
          <p:cNvSpPr txBox="1"/>
          <p:nvPr/>
        </p:nvSpPr>
        <p:spPr>
          <a:xfrm>
            <a:off x="381000" y="1237616"/>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1</a:t>
            </a:r>
          </a:p>
        </p:txBody>
      </p:sp>
      <p:pic>
        <p:nvPicPr>
          <p:cNvPr id="11" name="Picture 10">
            <a:extLst>
              <a:ext uri="{FF2B5EF4-FFF2-40B4-BE49-F238E27FC236}">
                <a16:creationId xmlns:a16="http://schemas.microsoft.com/office/drawing/2014/main" id="{CE8AD5D9-7B84-4320-BE4F-C9DC00F7D5BE}"/>
              </a:ext>
            </a:extLst>
          </p:cNvPr>
          <p:cNvPicPr>
            <a:picLocks noChangeAspect="1"/>
          </p:cNvPicPr>
          <p:nvPr/>
        </p:nvPicPr>
        <p:blipFill>
          <a:blip r:embed="rId3"/>
          <a:stretch>
            <a:fillRect/>
          </a:stretch>
        </p:blipFill>
        <p:spPr>
          <a:xfrm>
            <a:off x="8452447" y="1289647"/>
            <a:ext cx="3129953" cy="3129953"/>
          </a:xfrm>
          <a:prstGeom prst="rect">
            <a:avLst/>
          </a:prstGeom>
        </p:spPr>
      </p:pic>
      <p:sp>
        <p:nvSpPr>
          <p:cNvPr id="14" name="TextBox 13">
            <a:extLst>
              <a:ext uri="{FF2B5EF4-FFF2-40B4-BE49-F238E27FC236}">
                <a16:creationId xmlns:a16="http://schemas.microsoft.com/office/drawing/2014/main" id="{EA7C61F1-A05C-48BD-AE25-D0C674AF3F13}"/>
              </a:ext>
            </a:extLst>
          </p:cNvPr>
          <p:cNvSpPr txBox="1"/>
          <p:nvPr/>
        </p:nvSpPr>
        <p:spPr>
          <a:xfrm>
            <a:off x="381000" y="5358825"/>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3</a:t>
            </a:r>
          </a:p>
        </p:txBody>
      </p:sp>
    </p:spTree>
    <p:extLst>
      <p:ext uri="{BB962C8B-B14F-4D97-AF65-F5344CB8AC3E}">
        <p14:creationId xmlns:p14="http://schemas.microsoft.com/office/powerpoint/2010/main" val="3143443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448EBF0-0ABD-4841-A275-555DBF52E393}"/>
              </a:ext>
            </a:extLst>
          </p:cNvPr>
          <p:cNvSpPr txBox="1">
            <a:spLocks noChangeArrowheads="1"/>
          </p:cNvSpPr>
          <p:nvPr/>
        </p:nvSpPr>
        <p:spPr>
          <a:xfrm>
            <a:off x="304800" y="381000"/>
            <a:ext cx="11746957" cy="584775"/>
          </a:xfrm>
          <a:prstGeom prst="rect">
            <a:avLst/>
          </a:prstGeom>
        </p:spPr>
        <p:txBody>
          <a:bodyPr/>
          <a:lstStyle>
            <a:lvl1pPr algn="ctr" rtl="0" eaLnBrk="0" fontAlgn="base" hangingPunct="0">
              <a:spcBef>
                <a:spcPct val="0"/>
              </a:spcBef>
              <a:spcAft>
                <a:spcPct val="0"/>
              </a:spcAft>
              <a:defRPr sz="4400" b="1">
                <a:solidFill>
                  <a:schemeClr val="tx2"/>
                </a:solidFill>
                <a:latin typeface="Calibri" charset="0"/>
                <a:ea typeface="Calibri" charset="0"/>
                <a:cs typeface="Calibri" charset="0"/>
              </a:defRPr>
            </a:lvl1pPr>
            <a:lvl2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2pPr>
            <a:lvl3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3pPr>
            <a:lvl4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4pPr>
            <a:lvl5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5pPr>
            <a:lvl6pPr marL="457200" algn="ctr" rtl="0" eaLnBrk="0" fontAlgn="base" hangingPunct="0">
              <a:spcBef>
                <a:spcPct val="0"/>
              </a:spcBef>
              <a:spcAft>
                <a:spcPct val="0"/>
              </a:spcAft>
              <a:defRPr sz="3600" b="1">
                <a:solidFill>
                  <a:schemeClr val="tx2"/>
                </a:solidFill>
                <a:latin typeface="Arial" pitchFamily="-65" charset="0"/>
              </a:defRPr>
            </a:lvl6pPr>
            <a:lvl7pPr marL="914400" algn="ctr" rtl="0" eaLnBrk="0" fontAlgn="base" hangingPunct="0">
              <a:spcBef>
                <a:spcPct val="0"/>
              </a:spcBef>
              <a:spcAft>
                <a:spcPct val="0"/>
              </a:spcAft>
              <a:defRPr sz="3600" b="1">
                <a:solidFill>
                  <a:schemeClr val="tx2"/>
                </a:solidFill>
                <a:latin typeface="Arial" pitchFamily="-65" charset="0"/>
              </a:defRPr>
            </a:lvl7pPr>
            <a:lvl8pPr marL="1371600" algn="ctr" rtl="0" eaLnBrk="0" fontAlgn="base" hangingPunct="0">
              <a:spcBef>
                <a:spcPct val="0"/>
              </a:spcBef>
              <a:spcAft>
                <a:spcPct val="0"/>
              </a:spcAft>
              <a:defRPr sz="3600" b="1">
                <a:solidFill>
                  <a:schemeClr val="tx2"/>
                </a:solidFill>
                <a:latin typeface="Arial" pitchFamily="-65" charset="0"/>
              </a:defRPr>
            </a:lvl8pPr>
            <a:lvl9pPr marL="1828800" algn="ctr" rtl="0" eaLnBrk="0" fontAlgn="base" hangingPunct="0">
              <a:spcBef>
                <a:spcPct val="0"/>
              </a:spcBef>
              <a:spcAft>
                <a:spcPct val="0"/>
              </a:spcAft>
              <a:defRPr sz="3600" b="1">
                <a:solidFill>
                  <a:schemeClr val="tx2"/>
                </a:solidFill>
                <a:latin typeface="Arial" pitchFamily="-65" charset="0"/>
              </a:defRPr>
            </a:lvl9pPr>
          </a:lstStyle>
          <a:p>
            <a:pPr eaLnBrk="1" hangingPunct="1"/>
            <a:r>
              <a:rPr lang="en-US" sz="3600" b="0" dirty="0">
                <a:solidFill>
                  <a:srgbClr val="DD550C"/>
                </a:solidFill>
                <a:ea typeface="MS PGothic" charset="0"/>
              </a:rPr>
              <a:t>Exercise 6 (</a:t>
            </a:r>
            <a:r>
              <a:rPr lang="en-US" sz="3600" b="0" dirty="0" err="1">
                <a:solidFill>
                  <a:srgbClr val="DD550C"/>
                </a:solidFill>
                <a:ea typeface="MS PGothic" charset="0"/>
              </a:rPr>
              <a:t>Plickers</a:t>
            </a:r>
            <a:r>
              <a:rPr lang="en-US" sz="3600" b="0" dirty="0">
                <a:solidFill>
                  <a:srgbClr val="DD550C"/>
                </a:solidFill>
                <a:ea typeface="MS PGothic" charset="0"/>
              </a:rPr>
              <a:t>): </a:t>
            </a:r>
            <a:r>
              <a:rPr lang="en-US" sz="3600" b="0" dirty="0">
                <a:solidFill>
                  <a:srgbClr val="03244D"/>
                </a:solidFill>
                <a:ea typeface="MS PGothic" charset="0"/>
              </a:rPr>
              <a:t>A </a:t>
            </a:r>
            <a:r>
              <a:rPr lang="en-US" sz="3600" b="0" kern="0" dirty="0">
                <a:solidFill>
                  <a:srgbClr val="03244D"/>
                </a:solidFill>
                <a:latin typeface="Calibri" panose="020F0502020204030204" pitchFamily="34" charset="0"/>
                <a:ea typeface="MS PGothic" charset="0"/>
                <a:cs typeface="Calibri" panose="020F0502020204030204" pitchFamily="34" charset="0"/>
              </a:rPr>
              <a:t>Multilevel-Feedback-Queue Scheduler</a:t>
            </a:r>
            <a:endParaRPr lang="en-US" sz="3600" b="0" kern="0" dirty="0">
              <a:solidFill>
                <a:srgbClr val="DD550C"/>
              </a:solidFill>
              <a:latin typeface="Calibri" panose="020F0502020204030204" pitchFamily="34" charset="0"/>
              <a:ea typeface="MS PGothic" charset="0"/>
              <a:cs typeface="Calibri" panose="020F0502020204030204" pitchFamily="34" charset="0"/>
            </a:endParaRPr>
          </a:p>
        </p:txBody>
      </p:sp>
      <p:sp>
        <p:nvSpPr>
          <p:cNvPr id="5" name="Rectangle 4">
            <a:extLst>
              <a:ext uri="{FF2B5EF4-FFF2-40B4-BE49-F238E27FC236}">
                <a16:creationId xmlns:a16="http://schemas.microsoft.com/office/drawing/2014/main" id="{295842FE-9523-9D42-B4F5-701A3F5C1DDF}"/>
              </a:ext>
            </a:extLst>
          </p:cNvPr>
          <p:cNvSpPr/>
          <p:nvPr/>
        </p:nvSpPr>
        <p:spPr>
          <a:xfrm>
            <a:off x="4648200" y="2590800"/>
            <a:ext cx="1219200" cy="5334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0EDAD52D-2D42-564B-AF9D-97B878D3A72E}"/>
              </a:ext>
            </a:extLst>
          </p:cNvPr>
          <p:cNvSpPr/>
          <p:nvPr/>
        </p:nvSpPr>
        <p:spPr>
          <a:xfrm>
            <a:off x="7543800" y="3886200"/>
            <a:ext cx="1219200" cy="5334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9" name="Picture 4" descr="5">
            <a:extLst>
              <a:ext uri="{FF2B5EF4-FFF2-40B4-BE49-F238E27FC236}">
                <a16:creationId xmlns:a16="http://schemas.microsoft.com/office/drawing/2014/main" id="{AEE08642-150F-4CEE-A515-E2B374D5DA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0649" y="1289647"/>
            <a:ext cx="7143751" cy="476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a16="http://schemas.microsoft.com/office/drawing/2014/main" id="{C906724C-D135-4A09-8FED-F09F6CBEEEC9}"/>
              </a:ext>
            </a:extLst>
          </p:cNvPr>
          <p:cNvSpPr txBox="1"/>
          <p:nvPr/>
        </p:nvSpPr>
        <p:spPr>
          <a:xfrm>
            <a:off x="381000" y="3429000"/>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2</a:t>
            </a:r>
          </a:p>
        </p:txBody>
      </p:sp>
      <p:sp>
        <p:nvSpPr>
          <p:cNvPr id="13" name="TextBox 12">
            <a:extLst>
              <a:ext uri="{FF2B5EF4-FFF2-40B4-BE49-F238E27FC236}">
                <a16:creationId xmlns:a16="http://schemas.microsoft.com/office/drawing/2014/main" id="{8165F83F-CEAF-40D4-8DD3-B61EC1247224}"/>
              </a:ext>
            </a:extLst>
          </p:cNvPr>
          <p:cNvSpPr txBox="1"/>
          <p:nvPr/>
        </p:nvSpPr>
        <p:spPr>
          <a:xfrm>
            <a:off x="381000" y="1237616"/>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1</a:t>
            </a:r>
          </a:p>
        </p:txBody>
      </p:sp>
      <p:sp>
        <p:nvSpPr>
          <p:cNvPr id="14" name="TextBox 13">
            <a:extLst>
              <a:ext uri="{FF2B5EF4-FFF2-40B4-BE49-F238E27FC236}">
                <a16:creationId xmlns:a16="http://schemas.microsoft.com/office/drawing/2014/main" id="{EA7C61F1-A05C-48BD-AE25-D0C674AF3F13}"/>
              </a:ext>
            </a:extLst>
          </p:cNvPr>
          <p:cNvSpPr txBox="1"/>
          <p:nvPr/>
        </p:nvSpPr>
        <p:spPr>
          <a:xfrm>
            <a:off x="381000" y="5358825"/>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3</a:t>
            </a:r>
          </a:p>
        </p:txBody>
      </p:sp>
      <p:sp>
        <p:nvSpPr>
          <p:cNvPr id="15" name="Rectangle 2">
            <a:extLst>
              <a:ext uri="{FF2B5EF4-FFF2-40B4-BE49-F238E27FC236}">
                <a16:creationId xmlns:a16="http://schemas.microsoft.com/office/drawing/2014/main" id="{27ECD0B3-37B6-4E2E-B30F-93DFF0AA0AC9}"/>
              </a:ext>
            </a:extLst>
          </p:cNvPr>
          <p:cNvSpPr txBox="1">
            <a:spLocks noChangeArrowheads="1"/>
          </p:cNvSpPr>
          <p:nvPr/>
        </p:nvSpPr>
        <p:spPr>
          <a:xfrm>
            <a:off x="8777785" y="1925196"/>
            <a:ext cx="3273972" cy="3007608"/>
          </a:xfrm>
          <a:prstGeom prst="rect">
            <a:avLst/>
          </a:prstGeom>
        </p:spPr>
        <p:txBody>
          <a:bodyPr/>
          <a:lstStyle>
            <a:lvl1pPr algn="ctr" rtl="0" eaLnBrk="0" fontAlgn="base" hangingPunct="0">
              <a:spcBef>
                <a:spcPct val="0"/>
              </a:spcBef>
              <a:spcAft>
                <a:spcPct val="0"/>
              </a:spcAft>
              <a:defRPr sz="4400" b="1">
                <a:solidFill>
                  <a:schemeClr val="tx2"/>
                </a:solidFill>
                <a:latin typeface="Calibri" charset="0"/>
                <a:ea typeface="Calibri" charset="0"/>
                <a:cs typeface="Calibri" charset="0"/>
              </a:defRPr>
            </a:lvl1pPr>
            <a:lvl2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2pPr>
            <a:lvl3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3pPr>
            <a:lvl4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4pPr>
            <a:lvl5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5pPr>
            <a:lvl6pPr marL="457200" algn="ctr" rtl="0" eaLnBrk="0" fontAlgn="base" hangingPunct="0">
              <a:spcBef>
                <a:spcPct val="0"/>
              </a:spcBef>
              <a:spcAft>
                <a:spcPct val="0"/>
              </a:spcAft>
              <a:defRPr sz="3600" b="1">
                <a:solidFill>
                  <a:schemeClr val="tx2"/>
                </a:solidFill>
                <a:latin typeface="Arial" pitchFamily="-65" charset="0"/>
              </a:defRPr>
            </a:lvl6pPr>
            <a:lvl7pPr marL="914400" algn="ctr" rtl="0" eaLnBrk="0" fontAlgn="base" hangingPunct="0">
              <a:spcBef>
                <a:spcPct val="0"/>
              </a:spcBef>
              <a:spcAft>
                <a:spcPct val="0"/>
              </a:spcAft>
              <a:defRPr sz="3600" b="1">
                <a:solidFill>
                  <a:schemeClr val="tx2"/>
                </a:solidFill>
                <a:latin typeface="Arial" pitchFamily="-65" charset="0"/>
              </a:defRPr>
            </a:lvl7pPr>
            <a:lvl8pPr marL="1371600" algn="ctr" rtl="0" eaLnBrk="0" fontAlgn="base" hangingPunct="0">
              <a:spcBef>
                <a:spcPct val="0"/>
              </a:spcBef>
              <a:spcAft>
                <a:spcPct val="0"/>
              </a:spcAft>
              <a:defRPr sz="3600" b="1">
                <a:solidFill>
                  <a:schemeClr val="tx2"/>
                </a:solidFill>
                <a:latin typeface="Arial" pitchFamily="-65" charset="0"/>
              </a:defRPr>
            </a:lvl8pPr>
            <a:lvl9pPr marL="1828800" algn="ctr" rtl="0" eaLnBrk="0" fontAlgn="base" hangingPunct="0">
              <a:spcBef>
                <a:spcPct val="0"/>
              </a:spcBef>
              <a:spcAft>
                <a:spcPct val="0"/>
              </a:spcAft>
              <a:defRPr sz="3600" b="1">
                <a:solidFill>
                  <a:schemeClr val="tx2"/>
                </a:solidFill>
                <a:latin typeface="Arial" pitchFamily="-65" charset="0"/>
              </a:defRPr>
            </a:lvl9pPr>
          </a:lstStyle>
          <a:p>
            <a:pPr algn="l" eaLnBrk="1" hangingPunct="1"/>
            <a:r>
              <a:rPr lang="en-US" sz="3600" b="0" dirty="0">
                <a:solidFill>
                  <a:srgbClr val="03244D"/>
                </a:solidFill>
                <a:ea typeface="MS PGothic" charset="0"/>
              </a:rPr>
              <a:t>Which queue has the highest priority? Which queue has the lowest priority?</a:t>
            </a:r>
            <a:endParaRPr lang="en-US" sz="3600" b="0" kern="0" dirty="0">
              <a:solidFill>
                <a:srgbClr val="DD550C"/>
              </a:solidFill>
              <a:latin typeface="Calibri" panose="020F0502020204030204" pitchFamily="34" charset="0"/>
              <a:ea typeface="MS PGothic" charset="0"/>
              <a:cs typeface="Calibri" panose="020F0502020204030204" pitchFamily="34" charset="0"/>
            </a:endParaRPr>
          </a:p>
        </p:txBody>
      </p:sp>
    </p:spTree>
    <p:extLst>
      <p:ext uri="{BB962C8B-B14F-4D97-AF65-F5344CB8AC3E}">
        <p14:creationId xmlns:p14="http://schemas.microsoft.com/office/powerpoint/2010/main" val="16634714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448EBF0-0ABD-4841-A275-555DBF52E393}"/>
              </a:ext>
            </a:extLst>
          </p:cNvPr>
          <p:cNvSpPr txBox="1">
            <a:spLocks noChangeArrowheads="1"/>
          </p:cNvSpPr>
          <p:nvPr/>
        </p:nvSpPr>
        <p:spPr>
          <a:xfrm>
            <a:off x="304800" y="381000"/>
            <a:ext cx="11746957" cy="584775"/>
          </a:xfrm>
          <a:prstGeom prst="rect">
            <a:avLst/>
          </a:prstGeom>
        </p:spPr>
        <p:txBody>
          <a:bodyPr/>
          <a:lstStyle>
            <a:lvl1pPr algn="ctr" rtl="0" eaLnBrk="0" fontAlgn="base" hangingPunct="0">
              <a:spcBef>
                <a:spcPct val="0"/>
              </a:spcBef>
              <a:spcAft>
                <a:spcPct val="0"/>
              </a:spcAft>
              <a:defRPr sz="4400" b="1">
                <a:solidFill>
                  <a:schemeClr val="tx2"/>
                </a:solidFill>
                <a:latin typeface="Calibri" charset="0"/>
                <a:ea typeface="Calibri" charset="0"/>
                <a:cs typeface="Calibri" charset="0"/>
              </a:defRPr>
            </a:lvl1pPr>
            <a:lvl2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2pPr>
            <a:lvl3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3pPr>
            <a:lvl4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4pPr>
            <a:lvl5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5pPr>
            <a:lvl6pPr marL="457200" algn="ctr" rtl="0" eaLnBrk="0" fontAlgn="base" hangingPunct="0">
              <a:spcBef>
                <a:spcPct val="0"/>
              </a:spcBef>
              <a:spcAft>
                <a:spcPct val="0"/>
              </a:spcAft>
              <a:defRPr sz="3600" b="1">
                <a:solidFill>
                  <a:schemeClr val="tx2"/>
                </a:solidFill>
                <a:latin typeface="Arial" pitchFamily="-65" charset="0"/>
              </a:defRPr>
            </a:lvl6pPr>
            <a:lvl7pPr marL="914400" algn="ctr" rtl="0" eaLnBrk="0" fontAlgn="base" hangingPunct="0">
              <a:spcBef>
                <a:spcPct val="0"/>
              </a:spcBef>
              <a:spcAft>
                <a:spcPct val="0"/>
              </a:spcAft>
              <a:defRPr sz="3600" b="1">
                <a:solidFill>
                  <a:schemeClr val="tx2"/>
                </a:solidFill>
                <a:latin typeface="Arial" pitchFamily="-65" charset="0"/>
              </a:defRPr>
            </a:lvl7pPr>
            <a:lvl8pPr marL="1371600" algn="ctr" rtl="0" eaLnBrk="0" fontAlgn="base" hangingPunct="0">
              <a:spcBef>
                <a:spcPct val="0"/>
              </a:spcBef>
              <a:spcAft>
                <a:spcPct val="0"/>
              </a:spcAft>
              <a:defRPr sz="3600" b="1">
                <a:solidFill>
                  <a:schemeClr val="tx2"/>
                </a:solidFill>
                <a:latin typeface="Arial" pitchFamily="-65" charset="0"/>
              </a:defRPr>
            </a:lvl8pPr>
            <a:lvl9pPr marL="1828800" algn="ctr" rtl="0" eaLnBrk="0" fontAlgn="base" hangingPunct="0">
              <a:spcBef>
                <a:spcPct val="0"/>
              </a:spcBef>
              <a:spcAft>
                <a:spcPct val="0"/>
              </a:spcAft>
              <a:defRPr sz="3600" b="1">
                <a:solidFill>
                  <a:schemeClr val="tx2"/>
                </a:solidFill>
                <a:latin typeface="Arial" pitchFamily="-65" charset="0"/>
              </a:defRPr>
            </a:lvl9pPr>
          </a:lstStyle>
          <a:p>
            <a:pPr eaLnBrk="1" hangingPunct="1"/>
            <a:r>
              <a:rPr lang="en-US" sz="3600" b="0" dirty="0">
                <a:solidFill>
                  <a:srgbClr val="DD550C"/>
                </a:solidFill>
                <a:ea typeface="MS PGothic" charset="0"/>
              </a:rPr>
              <a:t>Exercise 7 (</a:t>
            </a:r>
            <a:r>
              <a:rPr lang="en-US" sz="3600" b="0" dirty="0" err="1">
                <a:solidFill>
                  <a:srgbClr val="DD550C"/>
                </a:solidFill>
                <a:ea typeface="MS PGothic" charset="0"/>
              </a:rPr>
              <a:t>Plickers</a:t>
            </a:r>
            <a:r>
              <a:rPr lang="en-US" sz="3600" b="0" dirty="0">
                <a:solidFill>
                  <a:srgbClr val="DD550C"/>
                </a:solidFill>
                <a:ea typeface="MS PGothic" charset="0"/>
              </a:rPr>
              <a:t>): </a:t>
            </a:r>
            <a:r>
              <a:rPr lang="en-US" sz="3600" b="0" dirty="0">
                <a:solidFill>
                  <a:srgbClr val="03244D"/>
                </a:solidFill>
                <a:ea typeface="MS PGothic" charset="0"/>
              </a:rPr>
              <a:t>Which statement is incorrect?</a:t>
            </a:r>
            <a:endParaRPr lang="en-US" sz="3600" b="0" kern="0" dirty="0">
              <a:solidFill>
                <a:srgbClr val="DD550C"/>
              </a:solidFill>
              <a:latin typeface="Calibri" panose="020F0502020204030204" pitchFamily="34" charset="0"/>
              <a:ea typeface="MS PGothic" charset="0"/>
              <a:cs typeface="Calibri" panose="020F0502020204030204" pitchFamily="34" charset="0"/>
            </a:endParaRPr>
          </a:p>
        </p:txBody>
      </p:sp>
      <p:sp>
        <p:nvSpPr>
          <p:cNvPr id="5" name="Rectangle 4">
            <a:extLst>
              <a:ext uri="{FF2B5EF4-FFF2-40B4-BE49-F238E27FC236}">
                <a16:creationId xmlns:a16="http://schemas.microsoft.com/office/drawing/2014/main" id="{295842FE-9523-9D42-B4F5-701A3F5C1DDF}"/>
              </a:ext>
            </a:extLst>
          </p:cNvPr>
          <p:cNvSpPr/>
          <p:nvPr/>
        </p:nvSpPr>
        <p:spPr>
          <a:xfrm>
            <a:off x="4648200" y="2590800"/>
            <a:ext cx="1219200" cy="5334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0EDAD52D-2D42-564B-AF9D-97B878D3A72E}"/>
              </a:ext>
            </a:extLst>
          </p:cNvPr>
          <p:cNvSpPr/>
          <p:nvPr/>
        </p:nvSpPr>
        <p:spPr>
          <a:xfrm>
            <a:off x="7543800" y="3886200"/>
            <a:ext cx="1219200" cy="5334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9" name="Picture 4" descr="5">
            <a:extLst>
              <a:ext uri="{FF2B5EF4-FFF2-40B4-BE49-F238E27FC236}">
                <a16:creationId xmlns:a16="http://schemas.microsoft.com/office/drawing/2014/main" id="{AEE08642-150F-4CEE-A515-E2B374D5DA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0649" y="1289647"/>
            <a:ext cx="7143751" cy="476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a16="http://schemas.microsoft.com/office/drawing/2014/main" id="{C906724C-D135-4A09-8FED-F09F6CBEEEC9}"/>
              </a:ext>
            </a:extLst>
          </p:cNvPr>
          <p:cNvSpPr txBox="1"/>
          <p:nvPr/>
        </p:nvSpPr>
        <p:spPr>
          <a:xfrm>
            <a:off x="381000" y="3429000"/>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2</a:t>
            </a:r>
          </a:p>
        </p:txBody>
      </p:sp>
      <p:sp>
        <p:nvSpPr>
          <p:cNvPr id="13" name="TextBox 12">
            <a:extLst>
              <a:ext uri="{FF2B5EF4-FFF2-40B4-BE49-F238E27FC236}">
                <a16:creationId xmlns:a16="http://schemas.microsoft.com/office/drawing/2014/main" id="{8165F83F-CEAF-40D4-8DD3-B61EC1247224}"/>
              </a:ext>
            </a:extLst>
          </p:cNvPr>
          <p:cNvSpPr txBox="1"/>
          <p:nvPr/>
        </p:nvSpPr>
        <p:spPr>
          <a:xfrm>
            <a:off x="381000" y="1237616"/>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1</a:t>
            </a:r>
          </a:p>
        </p:txBody>
      </p:sp>
      <p:sp>
        <p:nvSpPr>
          <p:cNvPr id="14" name="TextBox 13">
            <a:extLst>
              <a:ext uri="{FF2B5EF4-FFF2-40B4-BE49-F238E27FC236}">
                <a16:creationId xmlns:a16="http://schemas.microsoft.com/office/drawing/2014/main" id="{EA7C61F1-A05C-48BD-AE25-D0C674AF3F13}"/>
              </a:ext>
            </a:extLst>
          </p:cNvPr>
          <p:cNvSpPr txBox="1"/>
          <p:nvPr/>
        </p:nvSpPr>
        <p:spPr>
          <a:xfrm>
            <a:off x="381000" y="5358825"/>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3</a:t>
            </a:r>
          </a:p>
        </p:txBody>
      </p:sp>
      <p:sp>
        <p:nvSpPr>
          <p:cNvPr id="15" name="Rectangle 2">
            <a:extLst>
              <a:ext uri="{FF2B5EF4-FFF2-40B4-BE49-F238E27FC236}">
                <a16:creationId xmlns:a16="http://schemas.microsoft.com/office/drawing/2014/main" id="{27ECD0B3-37B6-4E2E-B30F-93DFF0AA0AC9}"/>
              </a:ext>
            </a:extLst>
          </p:cNvPr>
          <p:cNvSpPr txBox="1">
            <a:spLocks noChangeArrowheads="1"/>
          </p:cNvSpPr>
          <p:nvPr/>
        </p:nvSpPr>
        <p:spPr>
          <a:xfrm>
            <a:off x="8884194" y="1096370"/>
            <a:ext cx="2926806" cy="4419600"/>
          </a:xfrm>
          <a:prstGeom prst="rect">
            <a:avLst/>
          </a:prstGeom>
        </p:spPr>
        <p:txBody>
          <a:bodyPr/>
          <a:lstStyle>
            <a:lvl1pPr algn="ctr" rtl="0" eaLnBrk="0" fontAlgn="base" hangingPunct="0">
              <a:spcBef>
                <a:spcPct val="0"/>
              </a:spcBef>
              <a:spcAft>
                <a:spcPct val="0"/>
              </a:spcAft>
              <a:defRPr sz="4400" b="1">
                <a:solidFill>
                  <a:schemeClr val="tx2"/>
                </a:solidFill>
                <a:latin typeface="Calibri" charset="0"/>
                <a:ea typeface="Calibri" charset="0"/>
                <a:cs typeface="Calibri" charset="0"/>
              </a:defRPr>
            </a:lvl1pPr>
            <a:lvl2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2pPr>
            <a:lvl3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3pPr>
            <a:lvl4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4pPr>
            <a:lvl5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5pPr>
            <a:lvl6pPr marL="457200" algn="ctr" rtl="0" eaLnBrk="0" fontAlgn="base" hangingPunct="0">
              <a:spcBef>
                <a:spcPct val="0"/>
              </a:spcBef>
              <a:spcAft>
                <a:spcPct val="0"/>
              </a:spcAft>
              <a:defRPr sz="3600" b="1">
                <a:solidFill>
                  <a:schemeClr val="tx2"/>
                </a:solidFill>
                <a:latin typeface="Arial" pitchFamily="-65" charset="0"/>
              </a:defRPr>
            </a:lvl6pPr>
            <a:lvl7pPr marL="914400" algn="ctr" rtl="0" eaLnBrk="0" fontAlgn="base" hangingPunct="0">
              <a:spcBef>
                <a:spcPct val="0"/>
              </a:spcBef>
              <a:spcAft>
                <a:spcPct val="0"/>
              </a:spcAft>
              <a:defRPr sz="3600" b="1">
                <a:solidFill>
                  <a:schemeClr val="tx2"/>
                </a:solidFill>
                <a:latin typeface="Arial" pitchFamily="-65" charset="0"/>
              </a:defRPr>
            </a:lvl7pPr>
            <a:lvl8pPr marL="1371600" algn="ctr" rtl="0" eaLnBrk="0" fontAlgn="base" hangingPunct="0">
              <a:spcBef>
                <a:spcPct val="0"/>
              </a:spcBef>
              <a:spcAft>
                <a:spcPct val="0"/>
              </a:spcAft>
              <a:defRPr sz="3600" b="1">
                <a:solidFill>
                  <a:schemeClr val="tx2"/>
                </a:solidFill>
                <a:latin typeface="Arial" pitchFamily="-65" charset="0"/>
              </a:defRPr>
            </a:lvl8pPr>
            <a:lvl9pPr marL="1828800" algn="ctr" rtl="0" eaLnBrk="0" fontAlgn="base" hangingPunct="0">
              <a:spcBef>
                <a:spcPct val="0"/>
              </a:spcBef>
              <a:spcAft>
                <a:spcPct val="0"/>
              </a:spcAft>
              <a:defRPr sz="3600" b="1">
                <a:solidFill>
                  <a:schemeClr val="tx2"/>
                </a:solidFill>
                <a:latin typeface="Arial" pitchFamily="-65" charset="0"/>
              </a:defRPr>
            </a:lvl9pPr>
          </a:lstStyle>
          <a:p>
            <a:pPr marL="514350" indent="-514350" algn="l" eaLnBrk="1" hangingPunct="1">
              <a:buAutoNum type="alphaUcPeriod"/>
            </a:pPr>
            <a:r>
              <a:rPr lang="en-US" sz="2800" b="0" dirty="0">
                <a:solidFill>
                  <a:srgbClr val="03244D"/>
                </a:solidFill>
                <a:ea typeface="MS PGothic" charset="0"/>
              </a:rPr>
              <a:t>Processes in Queue 1 may starve</a:t>
            </a:r>
          </a:p>
          <a:p>
            <a:pPr marL="514350" indent="-514350" algn="l" eaLnBrk="1" hangingPunct="1">
              <a:buAutoNum type="alphaUcPeriod"/>
            </a:pPr>
            <a:r>
              <a:rPr lang="en-US" sz="2800" b="0" dirty="0">
                <a:solidFill>
                  <a:srgbClr val="03244D"/>
                </a:solidFill>
                <a:ea typeface="MS PGothic" charset="0"/>
              </a:rPr>
              <a:t>Processes in Queue 2 may starve</a:t>
            </a:r>
          </a:p>
          <a:p>
            <a:pPr marL="514350" indent="-514350" algn="l" eaLnBrk="1" hangingPunct="1">
              <a:buFontTx/>
              <a:buAutoNum type="alphaUcPeriod"/>
            </a:pPr>
            <a:r>
              <a:rPr lang="en-US" sz="2800" b="0" dirty="0">
                <a:solidFill>
                  <a:srgbClr val="03244D"/>
                </a:solidFill>
                <a:ea typeface="MS PGothic" charset="0"/>
              </a:rPr>
              <a:t>Processes in Queue 3 may starve</a:t>
            </a:r>
          </a:p>
          <a:p>
            <a:pPr marL="514350" indent="-514350" algn="l" eaLnBrk="1" hangingPunct="1">
              <a:buFontTx/>
              <a:buAutoNum type="alphaUcPeriod"/>
            </a:pPr>
            <a:r>
              <a:rPr lang="en-US" sz="2800" b="0" dirty="0">
                <a:solidFill>
                  <a:srgbClr val="03244D"/>
                </a:solidFill>
                <a:ea typeface="MS PGothic" charset="0"/>
              </a:rPr>
              <a:t>No starvation</a:t>
            </a:r>
          </a:p>
        </p:txBody>
      </p:sp>
    </p:spTree>
    <p:extLst>
      <p:ext uri="{BB962C8B-B14F-4D97-AF65-F5344CB8AC3E}">
        <p14:creationId xmlns:p14="http://schemas.microsoft.com/office/powerpoint/2010/main" val="14006454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448EBF0-0ABD-4841-A275-555DBF52E393}"/>
              </a:ext>
            </a:extLst>
          </p:cNvPr>
          <p:cNvSpPr txBox="1">
            <a:spLocks noChangeArrowheads="1"/>
          </p:cNvSpPr>
          <p:nvPr/>
        </p:nvSpPr>
        <p:spPr>
          <a:xfrm>
            <a:off x="1038224" y="190500"/>
            <a:ext cx="10924838" cy="1257300"/>
          </a:xfrm>
          <a:prstGeom prst="rect">
            <a:avLst/>
          </a:prstGeom>
        </p:spPr>
        <p:txBody>
          <a:bodyPr/>
          <a:lstStyle>
            <a:lvl1pPr algn="ctr" rtl="0" eaLnBrk="0" fontAlgn="base" hangingPunct="0">
              <a:spcBef>
                <a:spcPct val="0"/>
              </a:spcBef>
              <a:spcAft>
                <a:spcPct val="0"/>
              </a:spcAft>
              <a:defRPr sz="4400" b="1">
                <a:solidFill>
                  <a:schemeClr val="tx2"/>
                </a:solidFill>
                <a:latin typeface="Calibri" charset="0"/>
                <a:ea typeface="Calibri" charset="0"/>
                <a:cs typeface="Calibri" charset="0"/>
              </a:defRPr>
            </a:lvl1pPr>
            <a:lvl2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2pPr>
            <a:lvl3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3pPr>
            <a:lvl4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4pPr>
            <a:lvl5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5pPr>
            <a:lvl6pPr marL="457200" algn="ctr" rtl="0" eaLnBrk="0" fontAlgn="base" hangingPunct="0">
              <a:spcBef>
                <a:spcPct val="0"/>
              </a:spcBef>
              <a:spcAft>
                <a:spcPct val="0"/>
              </a:spcAft>
              <a:defRPr sz="3600" b="1">
                <a:solidFill>
                  <a:schemeClr val="tx2"/>
                </a:solidFill>
                <a:latin typeface="Arial" pitchFamily="-65" charset="0"/>
              </a:defRPr>
            </a:lvl6pPr>
            <a:lvl7pPr marL="914400" algn="ctr" rtl="0" eaLnBrk="0" fontAlgn="base" hangingPunct="0">
              <a:spcBef>
                <a:spcPct val="0"/>
              </a:spcBef>
              <a:spcAft>
                <a:spcPct val="0"/>
              </a:spcAft>
              <a:defRPr sz="3600" b="1">
                <a:solidFill>
                  <a:schemeClr val="tx2"/>
                </a:solidFill>
                <a:latin typeface="Arial" pitchFamily="-65" charset="0"/>
              </a:defRPr>
            </a:lvl7pPr>
            <a:lvl8pPr marL="1371600" algn="ctr" rtl="0" eaLnBrk="0" fontAlgn="base" hangingPunct="0">
              <a:spcBef>
                <a:spcPct val="0"/>
              </a:spcBef>
              <a:spcAft>
                <a:spcPct val="0"/>
              </a:spcAft>
              <a:defRPr sz="3600" b="1">
                <a:solidFill>
                  <a:schemeClr val="tx2"/>
                </a:solidFill>
                <a:latin typeface="Arial" pitchFamily="-65" charset="0"/>
              </a:defRPr>
            </a:lvl8pPr>
            <a:lvl9pPr marL="1828800" algn="ctr" rtl="0" eaLnBrk="0" fontAlgn="base" hangingPunct="0">
              <a:spcBef>
                <a:spcPct val="0"/>
              </a:spcBef>
              <a:spcAft>
                <a:spcPct val="0"/>
              </a:spcAft>
              <a:defRPr sz="3600" b="1">
                <a:solidFill>
                  <a:schemeClr val="tx2"/>
                </a:solidFill>
                <a:latin typeface="Arial" pitchFamily="-65" charset="0"/>
              </a:defRPr>
            </a:lvl9pPr>
          </a:lstStyle>
          <a:p>
            <a:pPr eaLnBrk="1" hangingPunct="1"/>
            <a:r>
              <a:rPr lang="en-US" sz="3600" b="0" dirty="0">
                <a:solidFill>
                  <a:srgbClr val="DD550C"/>
                </a:solidFill>
                <a:ea typeface="MS PGothic" charset="0"/>
              </a:rPr>
              <a:t>Exercise 8: </a:t>
            </a:r>
            <a:r>
              <a:rPr lang="en-US" sz="3600" b="0" dirty="0">
                <a:solidFill>
                  <a:srgbClr val="03244D"/>
                </a:solidFill>
                <a:ea typeface="MS PGothic" charset="0"/>
              </a:rPr>
              <a:t>Please propose a solution to the starvation problem in </a:t>
            </a:r>
            <a:r>
              <a:rPr lang="en-US" sz="3600" b="0">
                <a:solidFill>
                  <a:srgbClr val="03244D"/>
                </a:solidFill>
                <a:ea typeface="MS PGothic" charset="0"/>
              </a:rPr>
              <a:t>a </a:t>
            </a:r>
            <a:r>
              <a:rPr lang="en-US" sz="3600" b="0" kern="0">
                <a:solidFill>
                  <a:srgbClr val="03244D"/>
                </a:solidFill>
                <a:latin typeface="Calibri" panose="020F0502020204030204" pitchFamily="34" charset="0"/>
                <a:ea typeface="MS PGothic" charset="0"/>
                <a:cs typeface="Calibri" panose="020F0502020204030204" pitchFamily="34" charset="0"/>
              </a:rPr>
              <a:t>multilevel-feedback-queue scheduler</a:t>
            </a:r>
            <a:r>
              <a:rPr lang="en-US" sz="3600" b="0" kern="0" dirty="0">
                <a:solidFill>
                  <a:srgbClr val="03244D"/>
                </a:solidFill>
                <a:latin typeface="Calibri" panose="020F0502020204030204" pitchFamily="34" charset="0"/>
                <a:ea typeface="MS PGothic" charset="0"/>
                <a:cs typeface="Calibri" panose="020F0502020204030204" pitchFamily="34" charset="0"/>
              </a:rPr>
              <a:t>.</a:t>
            </a:r>
            <a:endParaRPr lang="en-US" sz="3600" b="0" kern="0" dirty="0">
              <a:solidFill>
                <a:srgbClr val="DD550C"/>
              </a:solidFill>
              <a:latin typeface="Calibri" panose="020F0502020204030204" pitchFamily="34" charset="0"/>
              <a:ea typeface="MS PGothic" charset="0"/>
              <a:cs typeface="Calibri" panose="020F0502020204030204" pitchFamily="34" charset="0"/>
            </a:endParaRPr>
          </a:p>
          <a:p>
            <a:pPr eaLnBrk="1" hangingPunct="1"/>
            <a:r>
              <a:rPr lang="en-US" sz="3600" b="0" dirty="0">
                <a:solidFill>
                  <a:srgbClr val="03244D"/>
                </a:solidFill>
                <a:ea typeface="MS PGothic" charset="0"/>
              </a:rPr>
              <a:t>.</a:t>
            </a:r>
            <a:endParaRPr lang="en-US" sz="3600" b="0" kern="0" dirty="0">
              <a:solidFill>
                <a:srgbClr val="DD550C"/>
              </a:solidFill>
              <a:latin typeface="Calibri" panose="020F0502020204030204" pitchFamily="34" charset="0"/>
              <a:ea typeface="MS PGothic" charset="0"/>
              <a:cs typeface="Calibri" panose="020F0502020204030204" pitchFamily="34" charset="0"/>
            </a:endParaRPr>
          </a:p>
        </p:txBody>
      </p:sp>
      <p:sp>
        <p:nvSpPr>
          <p:cNvPr id="5" name="Rectangle 4">
            <a:extLst>
              <a:ext uri="{FF2B5EF4-FFF2-40B4-BE49-F238E27FC236}">
                <a16:creationId xmlns:a16="http://schemas.microsoft.com/office/drawing/2014/main" id="{295842FE-9523-9D42-B4F5-701A3F5C1DDF}"/>
              </a:ext>
            </a:extLst>
          </p:cNvPr>
          <p:cNvSpPr/>
          <p:nvPr/>
        </p:nvSpPr>
        <p:spPr>
          <a:xfrm>
            <a:off x="4648200" y="2590800"/>
            <a:ext cx="1219200" cy="5334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0EDAD52D-2D42-564B-AF9D-97B878D3A72E}"/>
              </a:ext>
            </a:extLst>
          </p:cNvPr>
          <p:cNvSpPr/>
          <p:nvPr/>
        </p:nvSpPr>
        <p:spPr>
          <a:xfrm>
            <a:off x="7543800" y="3886200"/>
            <a:ext cx="1219200" cy="5334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9" name="Picture 4" descr="5">
            <a:extLst>
              <a:ext uri="{FF2B5EF4-FFF2-40B4-BE49-F238E27FC236}">
                <a16:creationId xmlns:a16="http://schemas.microsoft.com/office/drawing/2014/main" id="{AEE08642-150F-4CEE-A515-E2B374D5DA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0649" y="1600200"/>
            <a:ext cx="7143751" cy="476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a16="http://schemas.microsoft.com/office/drawing/2014/main" id="{C906724C-D135-4A09-8FED-F09F6CBEEEC9}"/>
              </a:ext>
            </a:extLst>
          </p:cNvPr>
          <p:cNvSpPr txBox="1"/>
          <p:nvPr/>
        </p:nvSpPr>
        <p:spPr>
          <a:xfrm>
            <a:off x="381000" y="3606225"/>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2</a:t>
            </a:r>
          </a:p>
        </p:txBody>
      </p:sp>
      <p:sp>
        <p:nvSpPr>
          <p:cNvPr id="13" name="TextBox 12">
            <a:extLst>
              <a:ext uri="{FF2B5EF4-FFF2-40B4-BE49-F238E27FC236}">
                <a16:creationId xmlns:a16="http://schemas.microsoft.com/office/drawing/2014/main" id="{8165F83F-CEAF-40D4-8DD3-B61EC1247224}"/>
              </a:ext>
            </a:extLst>
          </p:cNvPr>
          <p:cNvSpPr txBox="1"/>
          <p:nvPr/>
        </p:nvSpPr>
        <p:spPr>
          <a:xfrm>
            <a:off x="381000" y="1472625"/>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1</a:t>
            </a:r>
          </a:p>
        </p:txBody>
      </p:sp>
      <p:sp>
        <p:nvSpPr>
          <p:cNvPr id="14" name="TextBox 13">
            <a:extLst>
              <a:ext uri="{FF2B5EF4-FFF2-40B4-BE49-F238E27FC236}">
                <a16:creationId xmlns:a16="http://schemas.microsoft.com/office/drawing/2014/main" id="{EA7C61F1-A05C-48BD-AE25-D0C674AF3F13}"/>
              </a:ext>
            </a:extLst>
          </p:cNvPr>
          <p:cNvSpPr txBox="1"/>
          <p:nvPr/>
        </p:nvSpPr>
        <p:spPr>
          <a:xfrm>
            <a:off x="381000" y="5587425"/>
            <a:ext cx="1905000" cy="584775"/>
          </a:xfrm>
          <a:prstGeom prst="rect">
            <a:avLst/>
          </a:prstGeom>
          <a:solidFill>
            <a:srgbClr val="496E9C">
              <a:alpha val="20000"/>
            </a:srgbClr>
          </a:solidFill>
          <a:ln w="114300" cmpd="thickThin">
            <a:solidFill>
              <a:srgbClr val="03244D"/>
            </a:solidFill>
          </a:ln>
        </p:spPr>
        <p:txBody>
          <a:bodyPr wrap="square" rtlCol="0">
            <a:spAutoFit/>
          </a:bodyPr>
          <a:lstStyle/>
          <a:p>
            <a:pPr algn="ctr"/>
            <a:r>
              <a:rPr lang="en-US" sz="3200" b="0" dirty="0">
                <a:solidFill>
                  <a:srgbClr val="DD550C"/>
                </a:solidFill>
                <a:latin typeface="Calibri" panose="020F0502020204030204" pitchFamily="34" charset="0"/>
                <a:cs typeface="Calibri" panose="020F0502020204030204" pitchFamily="34" charset="0"/>
              </a:rPr>
              <a:t>Queue 3</a:t>
            </a:r>
          </a:p>
        </p:txBody>
      </p:sp>
      <p:pic>
        <p:nvPicPr>
          <p:cNvPr id="11" name="Picture 10" descr="A close up of a sign&#10;&#10;Description generated with very high confidence">
            <a:extLst>
              <a:ext uri="{FF2B5EF4-FFF2-40B4-BE49-F238E27FC236}">
                <a16:creationId xmlns:a16="http://schemas.microsoft.com/office/drawing/2014/main" id="{FD6C8375-6D94-4F71-BBEC-0308F5FE7670}"/>
              </a:ext>
            </a:extLst>
          </p:cNvPr>
          <p:cNvPicPr>
            <a:picLocks noChangeAspect="1"/>
          </p:cNvPicPr>
          <p:nvPr/>
        </p:nvPicPr>
        <p:blipFill>
          <a:blip r:embed="rId4"/>
          <a:stretch>
            <a:fillRect/>
          </a:stretch>
        </p:blipFill>
        <p:spPr>
          <a:xfrm>
            <a:off x="8556009" y="2115403"/>
            <a:ext cx="3407053" cy="3407053"/>
          </a:xfrm>
          <a:prstGeom prst="rect">
            <a:avLst/>
          </a:prstGeom>
        </p:spPr>
      </p:pic>
    </p:spTree>
    <p:extLst>
      <p:ext uri="{BB962C8B-B14F-4D97-AF65-F5344CB8AC3E}">
        <p14:creationId xmlns:p14="http://schemas.microsoft.com/office/powerpoint/2010/main" val="27699168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3448EBF0-0ABD-4841-A275-555DBF52E393}"/>
              </a:ext>
            </a:extLst>
          </p:cNvPr>
          <p:cNvSpPr txBox="1">
            <a:spLocks noChangeArrowheads="1"/>
          </p:cNvSpPr>
          <p:nvPr/>
        </p:nvSpPr>
        <p:spPr>
          <a:xfrm>
            <a:off x="533400" y="194628"/>
            <a:ext cx="11353800" cy="890588"/>
          </a:xfrm>
          <a:prstGeom prst="rect">
            <a:avLst/>
          </a:prstGeom>
        </p:spPr>
        <p:txBody>
          <a:bodyPr/>
          <a:lstStyle>
            <a:lvl1pPr algn="ctr" rtl="0" eaLnBrk="0" fontAlgn="base" hangingPunct="0">
              <a:spcBef>
                <a:spcPct val="0"/>
              </a:spcBef>
              <a:spcAft>
                <a:spcPct val="0"/>
              </a:spcAft>
              <a:defRPr sz="4400" b="1">
                <a:solidFill>
                  <a:schemeClr val="tx2"/>
                </a:solidFill>
                <a:latin typeface="Calibri" charset="0"/>
                <a:ea typeface="Calibri" charset="0"/>
                <a:cs typeface="Calibri" charset="0"/>
              </a:defRPr>
            </a:lvl1pPr>
            <a:lvl2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2pPr>
            <a:lvl3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3pPr>
            <a:lvl4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4pPr>
            <a:lvl5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5pPr>
            <a:lvl6pPr marL="457200" algn="ctr" rtl="0" eaLnBrk="0" fontAlgn="base" hangingPunct="0">
              <a:spcBef>
                <a:spcPct val="0"/>
              </a:spcBef>
              <a:spcAft>
                <a:spcPct val="0"/>
              </a:spcAft>
              <a:defRPr sz="3600" b="1">
                <a:solidFill>
                  <a:schemeClr val="tx2"/>
                </a:solidFill>
                <a:latin typeface="Arial" pitchFamily="-65" charset="0"/>
              </a:defRPr>
            </a:lvl6pPr>
            <a:lvl7pPr marL="914400" algn="ctr" rtl="0" eaLnBrk="0" fontAlgn="base" hangingPunct="0">
              <a:spcBef>
                <a:spcPct val="0"/>
              </a:spcBef>
              <a:spcAft>
                <a:spcPct val="0"/>
              </a:spcAft>
              <a:defRPr sz="3600" b="1">
                <a:solidFill>
                  <a:schemeClr val="tx2"/>
                </a:solidFill>
                <a:latin typeface="Arial" pitchFamily="-65" charset="0"/>
              </a:defRPr>
            </a:lvl7pPr>
            <a:lvl8pPr marL="1371600" algn="ctr" rtl="0" eaLnBrk="0" fontAlgn="base" hangingPunct="0">
              <a:spcBef>
                <a:spcPct val="0"/>
              </a:spcBef>
              <a:spcAft>
                <a:spcPct val="0"/>
              </a:spcAft>
              <a:defRPr sz="3600" b="1">
                <a:solidFill>
                  <a:schemeClr val="tx2"/>
                </a:solidFill>
                <a:latin typeface="Arial" pitchFamily="-65" charset="0"/>
              </a:defRPr>
            </a:lvl8pPr>
            <a:lvl9pPr marL="1828800" algn="ctr" rtl="0" eaLnBrk="0" fontAlgn="base" hangingPunct="0">
              <a:spcBef>
                <a:spcPct val="0"/>
              </a:spcBef>
              <a:spcAft>
                <a:spcPct val="0"/>
              </a:spcAft>
              <a:defRPr sz="3600" b="1">
                <a:solidFill>
                  <a:schemeClr val="tx2"/>
                </a:solidFill>
                <a:latin typeface="Arial" pitchFamily="-65" charset="0"/>
              </a:defRPr>
            </a:lvl9pPr>
          </a:lstStyle>
          <a:p>
            <a:pPr eaLnBrk="1" hangingPunct="1"/>
            <a:r>
              <a:rPr lang="en-US" b="0" kern="0" dirty="0">
                <a:solidFill>
                  <a:srgbClr val="03244D"/>
                </a:solidFill>
                <a:latin typeface="Calibri" panose="020F0502020204030204" pitchFamily="34" charset="0"/>
                <a:ea typeface="MS PGothic" charset="0"/>
                <a:cs typeface="Calibri" panose="020F0502020204030204" pitchFamily="34" charset="0"/>
              </a:rPr>
              <a:t>A Scheduling </a:t>
            </a:r>
            <a:r>
              <a:rPr lang="en-US" b="0" kern="0" dirty="0">
                <a:solidFill>
                  <a:srgbClr val="DD550C"/>
                </a:solidFill>
                <a:latin typeface="Calibri" panose="020F0502020204030204" pitchFamily="34" charset="0"/>
                <a:ea typeface="MS PGothic" charset="0"/>
                <a:cs typeface="Calibri" panose="020F0502020204030204" pitchFamily="34" charset="0"/>
              </a:rPr>
              <a:t>Mechanism</a:t>
            </a:r>
            <a:r>
              <a:rPr lang="en-US" b="0" kern="0" dirty="0">
                <a:solidFill>
                  <a:srgbClr val="03244D"/>
                </a:solidFill>
                <a:latin typeface="Calibri" panose="020F0502020204030204" pitchFamily="34" charset="0"/>
                <a:ea typeface="MS PGothic" charset="0"/>
                <a:cs typeface="Calibri" panose="020F0502020204030204" pitchFamily="34" charset="0"/>
              </a:rPr>
              <a:t> vs. Scheduling </a:t>
            </a:r>
            <a:r>
              <a:rPr lang="en-US" b="0" kern="0" dirty="0">
                <a:solidFill>
                  <a:srgbClr val="DD550C"/>
                </a:solidFill>
                <a:latin typeface="Calibri" panose="020F0502020204030204" pitchFamily="34" charset="0"/>
                <a:ea typeface="MS PGothic" charset="0"/>
                <a:cs typeface="Calibri" panose="020F0502020204030204" pitchFamily="34" charset="0"/>
              </a:rPr>
              <a:t>Policies</a:t>
            </a:r>
          </a:p>
        </p:txBody>
      </p:sp>
      <p:pic>
        <p:nvPicPr>
          <p:cNvPr id="3" name="Picture 2">
            <a:extLst>
              <a:ext uri="{FF2B5EF4-FFF2-40B4-BE49-F238E27FC236}">
                <a16:creationId xmlns:a16="http://schemas.microsoft.com/office/drawing/2014/main" id="{EAF1BE61-AB98-134F-8541-FCEE0980127D}"/>
              </a:ext>
            </a:extLst>
          </p:cNvPr>
          <p:cNvPicPr>
            <a:picLocks noChangeAspect="1"/>
          </p:cNvPicPr>
          <p:nvPr/>
        </p:nvPicPr>
        <p:blipFill>
          <a:blip r:embed="rId3"/>
          <a:stretch>
            <a:fillRect/>
          </a:stretch>
        </p:blipFill>
        <p:spPr>
          <a:xfrm>
            <a:off x="228600" y="1082906"/>
            <a:ext cx="8763000" cy="5315390"/>
          </a:xfrm>
          <a:prstGeom prst="rect">
            <a:avLst/>
          </a:prstGeom>
        </p:spPr>
      </p:pic>
      <p:sp>
        <p:nvSpPr>
          <p:cNvPr id="4" name="Rectangle 3">
            <a:extLst>
              <a:ext uri="{FF2B5EF4-FFF2-40B4-BE49-F238E27FC236}">
                <a16:creationId xmlns:a16="http://schemas.microsoft.com/office/drawing/2014/main" id="{62B102E7-D166-FC45-B228-B21358DC0092}"/>
              </a:ext>
            </a:extLst>
          </p:cNvPr>
          <p:cNvSpPr/>
          <p:nvPr/>
        </p:nvSpPr>
        <p:spPr>
          <a:xfrm>
            <a:off x="3124200" y="1066800"/>
            <a:ext cx="1219200" cy="5334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95842FE-9523-9D42-B4F5-701A3F5C1DDF}"/>
              </a:ext>
            </a:extLst>
          </p:cNvPr>
          <p:cNvSpPr/>
          <p:nvPr/>
        </p:nvSpPr>
        <p:spPr>
          <a:xfrm>
            <a:off x="4648200" y="2590800"/>
            <a:ext cx="1219200" cy="5334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0EDAD52D-2D42-564B-AF9D-97B878D3A72E}"/>
              </a:ext>
            </a:extLst>
          </p:cNvPr>
          <p:cNvSpPr/>
          <p:nvPr/>
        </p:nvSpPr>
        <p:spPr>
          <a:xfrm>
            <a:off x="7543800" y="3886200"/>
            <a:ext cx="1219200" cy="5334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7" name="Picture 6">
            <a:extLst>
              <a:ext uri="{FF2B5EF4-FFF2-40B4-BE49-F238E27FC236}">
                <a16:creationId xmlns:a16="http://schemas.microsoft.com/office/drawing/2014/main" id="{92360AA6-41B7-E643-9D07-0F26D34268D7}"/>
              </a:ext>
            </a:extLst>
          </p:cNvPr>
          <p:cNvPicPr>
            <a:picLocks noChangeAspect="1"/>
          </p:cNvPicPr>
          <p:nvPr/>
        </p:nvPicPr>
        <p:blipFill>
          <a:blip r:embed="rId4"/>
          <a:stretch>
            <a:fillRect/>
          </a:stretch>
        </p:blipFill>
        <p:spPr>
          <a:xfrm>
            <a:off x="8323370" y="1333500"/>
            <a:ext cx="3073820" cy="3073820"/>
          </a:xfrm>
          <a:prstGeom prst="rect">
            <a:avLst/>
          </a:prstGeom>
        </p:spPr>
      </p:pic>
      <p:sp>
        <p:nvSpPr>
          <p:cNvPr id="8" name="TextBox 7">
            <a:extLst>
              <a:ext uri="{FF2B5EF4-FFF2-40B4-BE49-F238E27FC236}">
                <a16:creationId xmlns:a16="http://schemas.microsoft.com/office/drawing/2014/main" id="{FAD313A8-0C8C-2047-94A2-BE8419BAF864}"/>
              </a:ext>
            </a:extLst>
          </p:cNvPr>
          <p:cNvSpPr txBox="1">
            <a:spLocks noChangeArrowheads="1"/>
          </p:cNvSpPr>
          <p:nvPr/>
        </p:nvSpPr>
        <p:spPr bwMode="auto">
          <a:xfrm>
            <a:off x="8323370" y="4655604"/>
            <a:ext cx="3335230" cy="584775"/>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altLang="zh-Hans" sz="3200" b="0" dirty="0">
                <a:solidFill>
                  <a:srgbClr val="03244D"/>
                </a:solidFill>
                <a:latin typeface="Calibri" panose="020F0502020204030204" pitchFamily="34" charset="0"/>
                <a:cs typeface="Calibri" panose="020F0502020204030204" pitchFamily="34" charset="0"/>
              </a:rPr>
              <a:t>Design Pattern</a:t>
            </a:r>
            <a:endParaRPr lang="en-US" altLang="en-US" sz="3200" b="0" dirty="0">
              <a:solidFill>
                <a:srgbClr val="03244D"/>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669460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576A60-5DFE-6642-AAF8-FB2A1E394B27}"/>
              </a:ext>
            </a:extLst>
          </p:cNvPr>
          <p:cNvPicPr>
            <a:picLocks noChangeAspect="1"/>
          </p:cNvPicPr>
          <p:nvPr/>
        </p:nvPicPr>
        <p:blipFill>
          <a:blip r:embed="rId2"/>
          <a:stretch>
            <a:fillRect/>
          </a:stretch>
        </p:blipFill>
        <p:spPr>
          <a:xfrm>
            <a:off x="762000" y="228600"/>
            <a:ext cx="6629401" cy="6177653"/>
          </a:xfrm>
          <a:prstGeom prst="rect">
            <a:avLst/>
          </a:prstGeom>
        </p:spPr>
      </p:pic>
      <p:pic>
        <p:nvPicPr>
          <p:cNvPr id="3" name="Picture 2">
            <a:extLst>
              <a:ext uri="{FF2B5EF4-FFF2-40B4-BE49-F238E27FC236}">
                <a16:creationId xmlns:a16="http://schemas.microsoft.com/office/drawing/2014/main" id="{0AC1E009-3099-7441-AD33-4D0843B4AB2E}"/>
              </a:ext>
            </a:extLst>
          </p:cNvPr>
          <p:cNvPicPr>
            <a:picLocks noChangeAspect="1"/>
          </p:cNvPicPr>
          <p:nvPr/>
        </p:nvPicPr>
        <p:blipFill>
          <a:blip r:embed="rId3"/>
          <a:stretch>
            <a:fillRect/>
          </a:stretch>
        </p:blipFill>
        <p:spPr>
          <a:xfrm>
            <a:off x="7385155" y="2039262"/>
            <a:ext cx="3073820" cy="3073820"/>
          </a:xfrm>
          <a:prstGeom prst="rect">
            <a:avLst/>
          </a:prstGeom>
        </p:spPr>
      </p:pic>
      <p:sp>
        <p:nvSpPr>
          <p:cNvPr id="4" name="TextBox 3">
            <a:extLst>
              <a:ext uri="{FF2B5EF4-FFF2-40B4-BE49-F238E27FC236}">
                <a16:creationId xmlns:a16="http://schemas.microsoft.com/office/drawing/2014/main" id="{1B82A313-E9A2-7148-AA26-DA459AA2EEEE}"/>
              </a:ext>
            </a:extLst>
          </p:cNvPr>
          <p:cNvSpPr txBox="1">
            <a:spLocks noChangeArrowheads="1"/>
          </p:cNvSpPr>
          <p:nvPr/>
        </p:nvSpPr>
        <p:spPr bwMode="auto">
          <a:xfrm>
            <a:off x="7282390" y="5334000"/>
            <a:ext cx="3335230" cy="584775"/>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altLang="zh-Hans" sz="3200" b="0" dirty="0">
                <a:solidFill>
                  <a:srgbClr val="03244D"/>
                </a:solidFill>
                <a:latin typeface="Calibri" panose="020F0502020204030204" pitchFamily="34" charset="0"/>
                <a:cs typeface="Calibri" panose="020F0502020204030204" pitchFamily="34" charset="0"/>
              </a:rPr>
              <a:t>Design Pattern</a:t>
            </a:r>
            <a:endParaRPr lang="en-US" altLang="en-US" sz="3200" b="0" dirty="0">
              <a:solidFill>
                <a:srgbClr val="03244D"/>
              </a:solidFill>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5B477F23-1218-EB49-AF4C-6624B7257241}"/>
              </a:ext>
            </a:extLst>
          </p:cNvPr>
          <p:cNvSpPr txBox="1">
            <a:spLocks noChangeArrowheads="1"/>
          </p:cNvSpPr>
          <p:nvPr/>
        </p:nvSpPr>
        <p:spPr bwMode="auto">
          <a:xfrm>
            <a:off x="6507192" y="595322"/>
            <a:ext cx="4885626"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l"/>
            <a:r>
              <a:rPr lang="en-US" sz="3200" b="0" dirty="0">
                <a:solidFill>
                  <a:srgbClr val="03244D"/>
                </a:solidFill>
                <a:latin typeface="Calibri"/>
                <a:cs typeface="Calibri"/>
              </a:rPr>
              <a:t>  An Example of Separating </a:t>
            </a:r>
          </a:p>
          <a:p>
            <a:pPr algn="l"/>
            <a:r>
              <a:rPr lang="en-US" sz="3200" b="0" dirty="0">
                <a:solidFill>
                  <a:srgbClr val="03244D"/>
                </a:solidFill>
                <a:latin typeface="Calibri"/>
                <a:cs typeface="Calibri"/>
              </a:rPr>
              <a:t>  Policies from Mechanisms.</a:t>
            </a:r>
          </a:p>
        </p:txBody>
      </p:sp>
    </p:spTree>
    <p:extLst>
      <p:ext uri="{BB962C8B-B14F-4D97-AF65-F5344CB8AC3E}">
        <p14:creationId xmlns:p14="http://schemas.microsoft.com/office/powerpoint/2010/main" val="2673839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F6F93-101D-0649-955B-00D1F647E9B0}"/>
              </a:ext>
            </a:extLst>
          </p:cNvPr>
          <p:cNvSpPr>
            <a:spLocks noGrp="1"/>
          </p:cNvSpPr>
          <p:nvPr>
            <p:ph type="title"/>
          </p:nvPr>
        </p:nvSpPr>
        <p:spPr>
          <a:xfrm>
            <a:off x="1508308" y="381000"/>
            <a:ext cx="9067800" cy="838200"/>
          </a:xfrm>
        </p:spPr>
        <p:txBody>
          <a:bodyPr/>
          <a:lstStyle/>
          <a:p>
            <a:r>
              <a:rPr lang="en-US" dirty="0">
                <a:ea typeface="MS PGothic" charset="0"/>
              </a:rPr>
              <a:t>Wait Time vs. Turnaround Time</a:t>
            </a:r>
            <a:endParaRPr lang="en-US" dirty="0"/>
          </a:p>
        </p:txBody>
      </p:sp>
      <p:sp>
        <p:nvSpPr>
          <p:cNvPr id="3" name="Content Placeholder 2">
            <a:extLst>
              <a:ext uri="{FF2B5EF4-FFF2-40B4-BE49-F238E27FC236}">
                <a16:creationId xmlns:a16="http://schemas.microsoft.com/office/drawing/2014/main" id="{29679B51-8FA6-FB4F-AB37-782776BF8897}"/>
              </a:ext>
            </a:extLst>
          </p:cNvPr>
          <p:cNvSpPr>
            <a:spLocks noGrp="1"/>
          </p:cNvSpPr>
          <p:nvPr>
            <p:ph idx="1"/>
          </p:nvPr>
        </p:nvSpPr>
        <p:spPr>
          <a:xfrm>
            <a:off x="578217" y="1219200"/>
            <a:ext cx="10927983" cy="4648200"/>
          </a:xfrm>
        </p:spPr>
        <p:txBody>
          <a:bodyPr/>
          <a:lstStyle/>
          <a:p>
            <a:r>
              <a:rPr lang="en-US" sz="2800" dirty="0"/>
              <a:t>Let P = {p</a:t>
            </a:r>
            <a:r>
              <a:rPr lang="en-US" sz="2800" baseline="-25000" dirty="0"/>
              <a:t>i</a:t>
            </a:r>
            <a:r>
              <a:rPr lang="en-US" sz="2800" dirty="0"/>
              <a:t> | 0 </a:t>
            </a:r>
            <a:r>
              <a:rPr lang="en-US" sz="2800" dirty="0">
                <a:sym typeface="Symbol" charset="0"/>
              </a:rPr>
              <a:t></a:t>
            </a:r>
            <a:r>
              <a:rPr lang="en-US" sz="2800" dirty="0"/>
              <a:t> </a:t>
            </a:r>
            <a:r>
              <a:rPr lang="en-US" sz="2800" dirty="0" err="1"/>
              <a:t>i</a:t>
            </a:r>
            <a:r>
              <a:rPr lang="en-US" sz="2800" dirty="0"/>
              <a:t> &lt; n} = set of processes</a:t>
            </a:r>
          </a:p>
          <a:p>
            <a:r>
              <a:rPr lang="en-US" sz="2800" dirty="0"/>
              <a:t>Let S(p</a:t>
            </a:r>
            <a:r>
              <a:rPr lang="en-US" sz="2800" baseline="-25000" dirty="0"/>
              <a:t>i</a:t>
            </a:r>
            <a:r>
              <a:rPr lang="en-US" sz="2800" dirty="0"/>
              <a:t>) </a:t>
            </a:r>
            <a:r>
              <a:rPr lang="en-US" sz="2800" dirty="0">
                <a:sym typeface="Symbol" charset="0"/>
              </a:rPr>
              <a:t></a:t>
            </a:r>
            <a:r>
              <a:rPr lang="en-US" sz="2800" dirty="0"/>
              <a:t> {running, ready, blocked}</a:t>
            </a:r>
          </a:p>
          <a:p>
            <a:r>
              <a:rPr lang="en-US" sz="2800" dirty="0"/>
              <a:t>Let t(p</a:t>
            </a:r>
            <a:r>
              <a:rPr lang="en-US" sz="2800" baseline="-25000" dirty="0"/>
              <a:t>i</a:t>
            </a:r>
            <a:r>
              <a:rPr lang="en-US" sz="2800" dirty="0"/>
              <a:t>) = Time process needs to be in running state (the </a:t>
            </a:r>
            <a:r>
              <a:rPr lang="en-US" sz="2800" i="1" u="sng" dirty="0"/>
              <a:t>service time</a:t>
            </a:r>
            <a:r>
              <a:rPr lang="en-US" sz="2800" dirty="0"/>
              <a:t>)</a:t>
            </a:r>
          </a:p>
          <a:p>
            <a:r>
              <a:rPr lang="en-US" sz="2800" dirty="0"/>
              <a:t>Let W(p</a:t>
            </a:r>
            <a:r>
              <a:rPr lang="en-US" sz="2800" baseline="-25000" dirty="0"/>
              <a:t>i</a:t>
            </a:r>
            <a:r>
              <a:rPr lang="en-US" sz="2800" dirty="0"/>
              <a:t>) = Time p</a:t>
            </a:r>
            <a:r>
              <a:rPr lang="en-US" sz="2800" baseline="-25000" dirty="0"/>
              <a:t>i</a:t>
            </a:r>
            <a:r>
              <a:rPr lang="en-US" sz="2800" dirty="0"/>
              <a:t> is in ready state before </a:t>
            </a:r>
            <a:r>
              <a:rPr lang="en-US" sz="2800" u="sng" dirty="0"/>
              <a:t>first</a:t>
            </a:r>
            <a:r>
              <a:rPr lang="en-US" sz="2800" dirty="0"/>
              <a:t> transition to running (</a:t>
            </a:r>
            <a:r>
              <a:rPr lang="en-US" sz="2800" i="1" u="sng" dirty="0">
                <a:solidFill>
                  <a:srgbClr val="DD550C"/>
                </a:solidFill>
              </a:rPr>
              <a:t>wait time</a:t>
            </a:r>
            <a:r>
              <a:rPr lang="en-US" sz="2800" dirty="0"/>
              <a:t>)</a:t>
            </a:r>
          </a:p>
          <a:p>
            <a:r>
              <a:rPr lang="en-US" sz="2800" dirty="0"/>
              <a:t>Let </a:t>
            </a:r>
            <a:r>
              <a:rPr lang="en-US" sz="2800" dirty="0" err="1"/>
              <a:t>T</a:t>
            </a:r>
            <a:r>
              <a:rPr lang="en-US" sz="2800" baseline="-25000" dirty="0" err="1"/>
              <a:t>TRnd</a:t>
            </a:r>
            <a:r>
              <a:rPr lang="en-US" sz="2800" dirty="0"/>
              <a:t>(p</a:t>
            </a:r>
            <a:r>
              <a:rPr lang="en-US" sz="2800" baseline="-25000" dirty="0"/>
              <a:t>i</a:t>
            </a:r>
            <a:r>
              <a:rPr lang="en-US" sz="2800" dirty="0"/>
              <a:t>) = Time from p</a:t>
            </a:r>
            <a:r>
              <a:rPr lang="en-US" sz="2800" baseline="-25000" dirty="0"/>
              <a:t>i</a:t>
            </a:r>
            <a:r>
              <a:rPr lang="en-US" sz="2800" dirty="0"/>
              <a:t> first enter ready to </a:t>
            </a:r>
          </a:p>
          <a:p>
            <a:pPr marL="0" indent="0">
              <a:buNone/>
            </a:pPr>
            <a:r>
              <a:rPr lang="en-US" sz="2800" dirty="0"/>
              <a:t>                             last exit ready (</a:t>
            </a:r>
            <a:r>
              <a:rPr lang="en-US" sz="2800" i="1" u="sng" dirty="0">
                <a:solidFill>
                  <a:srgbClr val="DD550C"/>
                </a:solidFill>
              </a:rPr>
              <a:t>turnaround time</a:t>
            </a:r>
            <a:r>
              <a:rPr lang="en-US" sz="2800" dirty="0"/>
              <a:t>)</a:t>
            </a:r>
          </a:p>
          <a:p>
            <a:r>
              <a:rPr lang="en-US" sz="2800" dirty="0"/>
              <a:t>Batch </a:t>
            </a:r>
            <a:r>
              <a:rPr lang="en-US" sz="2800" i="1" u="sng" dirty="0">
                <a:solidFill>
                  <a:srgbClr val="DD550C"/>
                </a:solidFill>
              </a:rPr>
              <a:t>Throughput rate</a:t>
            </a:r>
            <a:r>
              <a:rPr lang="en-US" sz="2800" dirty="0">
                <a:solidFill>
                  <a:srgbClr val="DD550C"/>
                </a:solidFill>
              </a:rPr>
              <a:t> </a:t>
            </a:r>
            <a:r>
              <a:rPr lang="en-US" sz="2800" dirty="0"/>
              <a:t>= inverse of </a:t>
            </a:r>
            <a:r>
              <a:rPr lang="en-US" sz="2800" dirty="0" err="1"/>
              <a:t>avg</a:t>
            </a:r>
            <a:r>
              <a:rPr lang="en-US" sz="2800" dirty="0"/>
              <a:t> </a:t>
            </a:r>
            <a:r>
              <a:rPr lang="en-US" sz="2800" dirty="0" err="1"/>
              <a:t>T</a:t>
            </a:r>
            <a:r>
              <a:rPr lang="en-US" sz="2800" baseline="-25000" dirty="0" err="1"/>
              <a:t>TRnd</a:t>
            </a:r>
            <a:endParaRPr lang="en-US" sz="2800" dirty="0"/>
          </a:p>
          <a:p>
            <a:r>
              <a:rPr lang="en-US" sz="2800" dirty="0"/>
              <a:t>Timesharing </a:t>
            </a:r>
            <a:r>
              <a:rPr lang="en-US" sz="2800" dirty="0">
                <a:solidFill>
                  <a:srgbClr val="DD550C"/>
                </a:solidFill>
              </a:rPr>
              <a:t>response time </a:t>
            </a:r>
            <a:r>
              <a:rPr lang="en-US" sz="2800" dirty="0"/>
              <a:t>= W(p</a:t>
            </a:r>
            <a:r>
              <a:rPr lang="en-US" sz="2800" baseline="-25000" dirty="0"/>
              <a:t>i</a:t>
            </a:r>
            <a:r>
              <a:rPr lang="en-US" sz="2800" dirty="0"/>
              <a:t>)</a:t>
            </a:r>
          </a:p>
        </p:txBody>
      </p:sp>
      <p:pic>
        <p:nvPicPr>
          <p:cNvPr id="6" name="Picture 5" descr="A close up of a clock&#10;&#10;Description generated with high confidence">
            <a:extLst>
              <a:ext uri="{FF2B5EF4-FFF2-40B4-BE49-F238E27FC236}">
                <a16:creationId xmlns:a16="http://schemas.microsoft.com/office/drawing/2014/main" id="{09A3E51D-E0EA-47DA-9D31-A5769CC78527}"/>
              </a:ext>
            </a:extLst>
          </p:cNvPr>
          <p:cNvPicPr>
            <a:picLocks noChangeAspect="1"/>
          </p:cNvPicPr>
          <p:nvPr/>
        </p:nvPicPr>
        <p:blipFill>
          <a:blip r:embed="rId3"/>
          <a:stretch>
            <a:fillRect/>
          </a:stretch>
        </p:blipFill>
        <p:spPr>
          <a:xfrm>
            <a:off x="8077200" y="3276600"/>
            <a:ext cx="3073819" cy="3073819"/>
          </a:xfrm>
          <a:prstGeom prst="rect">
            <a:avLst/>
          </a:prstGeom>
        </p:spPr>
      </p:pic>
    </p:spTree>
    <p:extLst>
      <p:ext uri="{BB962C8B-B14F-4D97-AF65-F5344CB8AC3E}">
        <p14:creationId xmlns:p14="http://schemas.microsoft.com/office/powerpoint/2010/main" val="22516628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68AC3-CFB4-A745-9E91-8EB607640A5D}"/>
              </a:ext>
            </a:extLst>
          </p:cNvPr>
          <p:cNvSpPr txBox="1">
            <a:spLocks/>
          </p:cNvSpPr>
          <p:nvPr/>
        </p:nvSpPr>
        <p:spPr>
          <a:xfrm>
            <a:off x="609600" y="228600"/>
            <a:ext cx="10972800" cy="1998714"/>
          </a:xfrm>
          <a:prstGeom prst="rect">
            <a:avLst/>
          </a:prstGeom>
        </p:spPr>
        <p:txBody>
          <a:bodyPr/>
          <a:lstStyle>
            <a:lvl1pPr algn="ctr" rtl="0" eaLnBrk="0" fontAlgn="base" hangingPunct="0">
              <a:spcBef>
                <a:spcPct val="0"/>
              </a:spcBef>
              <a:spcAft>
                <a:spcPct val="0"/>
              </a:spcAft>
              <a:defRPr sz="4400" b="1">
                <a:solidFill>
                  <a:schemeClr val="tx2"/>
                </a:solidFill>
                <a:latin typeface="Calibri" charset="0"/>
                <a:ea typeface="Calibri" charset="0"/>
                <a:cs typeface="Calibri" charset="0"/>
              </a:defRPr>
            </a:lvl1pPr>
            <a:lvl2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2pPr>
            <a:lvl3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3pPr>
            <a:lvl4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4pPr>
            <a:lvl5pPr algn="ctr" rtl="0" eaLnBrk="0" fontAlgn="base" hangingPunct="0">
              <a:spcBef>
                <a:spcPct val="0"/>
              </a:spcBef>
              <a:spcAft>
                <a:spcPct val="0"/>
              </a:spcAft>
              <a:defRPr sz="3600" b="1">
                <a:solidFill>
                  <a:schemeClr val="tx2"/>
                </a:solidFill>
                <a:latin typeface="Arial" pitchFamily="-65" charset="0"/>
                <a:ea typeface="ＭＳ Ｐゴシック" pitchFamily="-65" charset="-128"/>
                <a:cs typeface="ＭＳ Ｐゴシック" pitchFamily="-65" charset="-128"/>
              </a:defRPr>
            </a:lvl5pPr>
            <a:lvl6pPr marL="457200" algn="ctr" rtl="0" eaLnBrk="0" fontAlgn="base" hangingPunct="0">
              <a:spcBef>
                <a:spcPct val="0"/>
              </a:spcBef>
              <a:spcAft>
                <a:spcPct val="0"/>
              </a:spcAft>
              <a:defRPr sz="3600" b="1">
                <a:solidFill>
                  <a:schemeClr val="tx2"/>
                </a:solidFill>
                <a:latin typeface="Arial" pitchFamily="-65" charset="0"/>
              </a:defRPr>
            </a:lvl6pPr>
            <a:lvl7pPr marL="914400" algn="ctr" rtl="0" eaLnBrk="0" fontAlgn="base" hangingPunct="0">
              <a:spcBef>
                <a:spcPct val="0"/>
              </a:spcBef>
              <a:spcAft>
                <a:spcPct val="0"/>
              </a:spcAft>
              <a:defRPr sz="3600" b="1">
                <a:solidFill>
                  <a:schemeClr val="tx2"/>
                </a:solidFill>
                <a:latin typeface="Arial" pitchFamily="-65" charset="0"/>
              </a:defRPr>
            </a:lvl7pPr>
            <a:lvl8pPr marL="1371600" algn="ctr" rtl="0" eaLnBrk="0" fontAlgn="base" hangingPunct="0">
              <a:spcBef>
                <a:spcPct val="0"/>
              </a:spcBef>
              <a:spcAft>
                <a:spcPct val="0"/>
              </a:spcAft>
              <a:defRPr sz="3600" b="1">
                <a:solidFill>
                  <a:schemeClr val="tx2"/>
                </a:solidFill>
                <a:latin typeface="Arial" pitchFamily="-65" charset="0"/>
              </a:defRPr>
            </a:lvl8pPr>
            <a:lvl9pPr marL="1828800" algn="ctr" rtl="0" eaLnBrk="0" fontAlgn="base" hangingPunct="0">
              <a:spcBef>
                <a:spcPct val="0"/>
              </a:spcBef>
              <a:spcAft>
                <a:spcPct val="0"/>
              </a:spcAft>
              <a:defRPr sz="3600" b="1">
                <a:solidFill>
                  <a:schemeClr val="tx2"/>
                </a:solidFill>
                <a:latin typeface="Arial" pitchFamily="-65" charset="0"/>
              </a:defRPr>
            </a:lvl9pPr>
          </a:lstStyle>
          <a:p>
            <a:r>
              <a:rPr lang="en-US" b="0" kern="0" dirty="0">
                <a:solidFill>
                  <a:srgbClr val="DD550C"/>
                </a:solidFill>
              </a:rPr>
              <a:t>Demonstration</a:t>
            </a:r>
            <a:br>
              <a:rPr lang="en-US" b="0" kern="0" dirty="0">
                <a:solidFill>
                  <a:srgbClr val="FF0000"/>
                </a:solidFill>
              </a:rPr>
            </a:br>
            <a:r>
              <a:rPr lang="en-US" b="0" kern="0" dirty="0">
                <a:solidFill>
                  <a:srgbClr val="03244D"/>
                </a:solidFill>
              </a:rPr>
              <a:t>Separation of a Scheduling Mechanism from Scheduling Policies </a:t>
            </a:r>
          </a:p>
        </p:txBody>
      </p:sp>
      <p:pic>
        <p:nvPicPr>
          <p:cNvPr id="3" name="Picture 2">
            <a:extLst>
              <a:ext uri="{FF2B5EF4-FFF2-40B4-BE49-F238E27FC236}">
                <a16:creationId xmlns:a16="http://schemas.microsoft.com/office/drawing/2014/main" id="{922203D4-A44F-E046-82B1-471070073A83}"/>
              </a:ext>
            </a:extLst>
          </p:cNvPr>
          <p:cNvPicPr>
            <a:picLocks noChangeAspect="1"/>
          </p:cNvPicPr>
          <p:nvPr/>
        </p:nvPicPr>
        <p:blipFill>
          <a:blip r:embed="rId2"/>
          <a:stretch>
            <a:fillRect/>
          </a:stretch>
        </p:blipFill>
        <p:spPr>
          <a:xfrm>
            <a:off x="914400" y="2286000"/>
            <a:ext cx="3352800" cy="3539278"/>
          </a:xfrm>
          <a:prstGeom prst="rect">
            <a:avLst/>
          </a:prstGeom>
        </p:spPr>
      </p:pic>
      <p:sp>
        <p:nvSpPr>
          <p:cNvPr id="4" name="Title 1">
            <a:extLst>
              <a:ext uri="{FF2B5EF4-FFF2-40B4-BE49-F238E27FC236}">
                <a16:creationId xmlns:a16="http://schemas.microsoft.com/office/drawing/2014/main" id="{1C8B500C-A313-7D42-AAEF-7DE28B8B33B6}"/>
              </a:ext>
            </a:extLst>
          </p:cNvPr>
          <p:cNvSpPr txBox="1">
            <a:spLocks/>
          </p:cNvSpPr>
          <p:nvPr/>
        </p:nvSpPr>
        <p:spPr bwMode="auto">
          <a:xfrm>
            <a:off x="838200" y="5791200"/>
            <a:ext cx="3505200" cy="763678"/>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rgbClr val="0000FF"/>
                </a:solidFill>
                <a:latin typeface="Calibri"/>
                <a:ea typeface="ＭＳ Ｐゴシック" charset="0"/>
                <a:cs typeface="ＭＳ Ｐゴシック" charset="0"/>
              </a:defRPr>
            </a:lvl1pPr>
            <a:lvl2pPr algn="ctr" rtl="0" eaLnBrk="0" fontAlgn="base" hangingPunct="0">
              <a:spcBef>
                <a:spcPct val="0"/>
              </a:spcBef>
              <a:spcAft>
                <a:spcPct val="0"/>
              </a:spcAft>
              <a:defRPr sz="4400">
                <a:solidFill>
                  <a:srgbClr val="0000FF"/>
                </a:solidFill>
                <a:latin typeface="Calibri" charset="0"/>
                <a:ea typeface="ＭＳ Ｐゴシック" charset="0"/>
                <a:cs typeface="ＭＳ Ｐゴシック" charset="0"/>
              </a:defRPr>
            </a:lvl2pPr>
            <a:lvl3pPr algn="ctr" rtl="0" eaLnBrk="0" fontAlgn="base" hangingPunct="0">
              <a:spcBef>
                <a:spcPct val="0"/>
              </a:spcBef>
              <a:spcAft>
                <a:spcPct val="0"/>
              </a:spcAft>
              <a:defRPr sz="4400">
                <a:solidFill>
                  <a:srgbClr val="0000FF"/>
                </a:solidFill>
                <a:latin typeface="Calibri" charset="0"/>
                <a:ea typeface="ＭＳ Ｐゴシック" charset="0"/>
                <a:cs typeface="ＭＳ Ｐゴシック" charset="0"/>
              </a:defRPr>
            </a:lvl3pPr>
            <a:lvl4pPr algn="ctr" rtl="0" eaLnBrk="0" fontAlgn="base" hangingPunct="0">
              <a:spcBef>
                <a:spcPct val="0"/>
              </a:spcBef>
              <a:spcAft>
                <a:spcPct val="0"/>
              </a:spcAft>
              <a:defRPr sz="4400">
                <a:solidFill>
                  <a:srgbClr val="0000FF"/>
                </a:solidFill>
                <a:latin typeface="Calibri" charset="0"/>
                <a:ea typeface="ＭＳ Ｐゴシック" charset="0"/>
                <a:cs typeface="ＭＳ Ｐゴシック" charset="0"/>
              </a:defRPr>
            </a:lvl4pPr>
            <a:lvl5pPr algn="ctr" rtl="0" eaLnBrk="0" fontAlgn="base" hangingPunct="0">
              <a:spcBef>
                <a:spcPct val="0"/>
              </a:spcBef>
              <a:spcAft>
                <a:spcPct val="0"/>
              </a:spcAft>
              <a:defRPr sz="4400">
                <a:solidFill>
                  <a:srgbClr val="0000FF"/>
                </a:solidFill>
                <a:latin typeface="Calibri"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sz="3200" b="0" dirty="0">
                <a:solidFill>
                  <a:srgbClr val="03244D"/>
                </a:solidFill>
              </a:rPr>
              <a:t>Scheduling Policies </a:t>
            </a:r>
          </a:p>
        </p:txBody>
      </p:sp>
      <p:sp>
        <p:nvSpPr>
          <p:cNvPr id="5" name="Title 1">
            <a:extLst>
              <a:ext uri="{FF2B5EF4-FFF2-40B4-BE49-F238E27FC236}">
                <a16:creationId xmlns:a16="http://schemas.microsoft.com/office/drawing/2014/main" id="{BC454001-D13F-1E4B-B3DE-5021B3804669}"/>
              </a:ext>
            </a:extLst>
          </p:cNvPr>
          <p:cNvSpPr txBox="1">
            <a:spLocks/>
          </p:cNvSpPr>
          <p:nvPr/>
        </p:nvSpPr>
        <p:spPr bwMode="auto">
          <a:xfrm>
            <a:off x="6324600" y="5867400"/>
            <a:ext cx="4218782" cy="564551"/>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rgbClr val="0000FF"/>
                </a:solidFill>
                <a:latin typeface="Calibri"/>
                <a:ea typeface="ＭＳ Ｐゴシック" charset="0"/>
                <a:cs typeface="ＭＳ Ｐゴシック" charset="0"/>
              </a:defRPr>
            </a:lvl1pPr>
            <a:lvl2pPr algn="ctr" rtl="0" eaLnBrk="0" fontAlgn="base" hangingPunct="0">
              <a:spcBef>
                <a:spcPct val="0"/>
              </a:spcBef>
              <a:spcAft>
                <a:spcPct val="0"/>
              </a:spcAft>
              <a:defRPr sz="4400">
                <a:solidFill>
                  <a:srgbClr val="0000FF"/>
                </a:solidFill>
                <a:latin typeface="Calibri" charset="0"/>
                <a:ea typeface="ＭＳ Ｐゴシック" charset="0"/>
                <a:cs typeface="ＭＳ Ｐゴシック" charset="0"/>
              </a:defRPr>
            </a:lvl2pPr>
            <a:lvl3pPr algn="ctr" rtl="0" eaLnBrk="0" fontAlgn="base" hangingPunct="0">
              <a:spcBef>
                <a:spcPct val="0"/>
              </a:spcBef>
              <a:spcAft>
                <a:spcPct val="0"/>
              </a:spcAft>
              <a:defRPr sz="4400">
                <a:solidFill>
                  <a:srgbClr val="0000FF"/>
                </a:solidFill>
                <a:latin typeface="Calibri" charset="0"/>
                <a:ea typeface="ＭＳ Ｐゴシック" charset="0"/>
                <a:cs typeface="ＭＳ Ｐゴシック" charset="0"/>
              </a:defRPr>
            </a:lvl3pPr>
            <a:lvl4pPr algn="ctr" rtl="0" eaLnBrk="0" fontAlgn="base" hangingPunct="0">
              <a:spcBef>
                <a:spcPct val="0"/>
              </a:spcBef>
              <a:spcAft>
                <a:spcPct val="0"/>
              </a:spcAft>
              <a:defRPr sz="4400">
                <a:solidFill>
                  <a:srgbClr val="0000FF"/>
                </a:solidFill>
                <a:latin typeface="Calibri" charset="0"/>
                <a:ea typeface="ＭＳ Ｐゴシック" charset="0"/>
                <a:cs typeface="ＭＳ Ｐゴシック" charset="0"/>
              </a:defRPr>
            </a:lvl4pPr>
            <a:lvl5pPr algn="ctr" rtl="0" eaLnBrk="0" fontAlgn="base" hangingPunct="0">
              <a:spcBef>
                <a:spcPct val="0"/>
              </a:spcBef>
              <a:spcAft>
                <a:spcPct val="0"/>
              </a:spcAft>
              <a:defRPr sz="4400">
                <a:solidFill>
                  <a:srgbClr val="0000FF"/>
                </a:solidFill>
                <a:latin typeface="Calibri"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sz="3200" b="0" dirty="0">
                <a:solidFill>
                  <a:srgbClr val="03244D"/>
                </a:solidFill>
              </a:rPr>
              <a:t>Scheduling Mechanism</a:t>
            </a:r>
          </a:p>
        </p:txBody>
      </p:sp>
      <p:pic>
        <p:nvPicPr>
          <p:cNvPr id="6" name="Picture 5">
            <a:extLst>
              <a:ext uri="{FF2B5EF4-FFF2-40B4-BE49-F238E27FC236}">
                <a16:creationId xmlns:a16="http://schemas.microsoft.com/office/drawing/2014/main" id="{21496068-7B2B-DC41-AC15-0E90DB4EF9B4}"/>
              </a:ext>
            </a:extLst>
          </p:cNvPr>
          <p:cNvPicPr>
            <a:picLocks noChangeAspect="1"/>
          </p:cNvPicPr>
          <p:nvPr/>
        </p:nvPicPr>
        <p:blipFill>
          <a:blip r:embed="rId3"/>
          <a:stretch>
            <a:fillRect/>
          </a:stretch>
        </p:blipFill>
        <p:spPr>
          <a:xfrm>
            <a:off x="6934200" y="2286000"/>
            <a:ext cx="2770982" cy="3522713"/>
          </a:xfrm>
          <a:prstGeom prst="rect">
            <a:avLst/>
          </a:prstGeom>
        </p:spPr>
      </p:pic>
    </p:spTree>
    <p:extLst>
      <p:ext uri="{BB962C8B-B14F-4D97-AF65-F5344CB8AC3E}">
        <p14:creationId xmlns:p14="http://schemas.microsoft.com/office/powerpoint/2010/main" val="14817740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a:extLst>
              <a:ext uri="{FF2B5EF4-FFF2-40B4-BE49-F238E27FC236}">
                <a16:creationId xmlns:a16="http://schemas.microsoft.com/office/drawing/2014/main" id="{00521543-4B91-4417-90A9-7E8D10CE04AC}"/>
              </a:ext>
            </a:extLst>
          </p:cNvPr>
          <p:cNvSpPr>
            <a:spLocks noGrp="1" noChangeArrowheads="1"/>
          </p:cNvSpPr>
          <p:nvPr>
            <p:ph type="title"/>
          </p:nvPr>
        </p:nvSpPr>
        <p:spPr>
          <a:xfrm>
            <a:off x="457200" y="304800"/>
            <a:ext cx="11430000" cy="685800"/>
          </a:xfrm>
        </p:spPr>
        <p:txBody>
          <a:bodyPr/>
          <a:lstStyle/>
          <a:p>
            <a:pPr eaLnBrk="1" hangingPunct="1"/>
            <a:r>
              <a:rPr lang="en-US" altLang="en-US" dirty="0"/>
              <a:t>Summary</a:t>
            </a:r>
          </a:p>
        </p:txBody>
      </p:sp>
      <p:sp>
        <p:nvSpPr>
          <p:cNvPr id="38915" name="Rectangle 3">
            <a:extLst>
              <a:ext uri="{FF2B5EF4-FFF2-40B4-BE49-F238E27FC236}">
                <a16:creationId xmlns:a16="http://schemas.microsoft.com/office/drawing/2014/main" id="{F066825F-DF27-4BB7-88E0-65FE4DA4E3E9}"/>
              </a:ext>
            </a:extLst>
          </p:cNvPr>
          <p:cNvSpPr>
            <a:spLocks noGrp="1" noChangeArrowheads="1"/>
          </p:cNvSpPr>
          <p:nvPr>
            <p:ph type="body" idx="1"/>
          </p:nvPr>
        </p:nvSpPr>
        <p:spPr>
          <a:xfrm>
            <a:off x="4038600" y="1143000"/>
            <a:ext cx="7715250" cy="5105400"/>
          </a:xfrm>
        </p:spPr>
        <p:txBody>
          <a:bodyPr/>
          <a:lstStyle/>
          <a:p>
            <a:pPr>
              <a:lnSpc>
                <a:spcPct val="90000"/>
              </a:lnSpc>
            </a:pPr>
            <a:r>
              <a:rPr lang="en-US" altLang="en-US" sz="3600" dirty="0"/>
              <a:t>What is multilevel queue scheduling?</a:t>
            </a:r>
          </a:p>
          <a:p>
            <a:pPr>
              <a:lnSpc>
                <a:spcPct val="90000"/>
              </a:lnSpc>
            </a:pPr>
            <a:r>
              <a:rPr lang="en-US" altLang="en-US" sz="3600" dirty="0"/>
              <a:t>Can you list various types of processes?</a:t>
            </a:r>
          </a:p>
          <a:p>
            <a:pPr>
              <a:lnSpc>
                <a:spcPct val="90000"/>
              </a:lnSpc>
            </a:pPr>
            <a:r>
              <a:rPr lang="en-US" altLang="en-US" sz="3600" dirty="0"/>
              <a:t>What is multilevel feedback queue scheduling?</a:t>
            </a:r>
          </a:p>
          <a:p>
            <a:pPr>
              <a:lnSpc>
                <a:spcPct val="90000"/>
              </a:lnSpc>
            </a:pPr>
            <a:r>
              <a:rPr lang="en-US" altLang="en-US" sz="3600" dirty="0"/>
              <a:t>Separate polices from a mechanism</a:t>
            </a:r>
          </a:p>
          <a:p>
            <a:pPr>
              <a:lnSpc>
                <a:spcPct val="90000"/>
              </a:lnSpc>
            </a:pPr>
            <a:endParaRPr lang="en-US" altLang="en-US" sz="3600" dirty="0"/>
          </a:p>
          <a:p>
            <a:pPr>
              <a:lnSpc>
                <a:spcPct val="90000"/>
              </a:lnSpc>
            </a:pPr>
            <a:r>
              <a:rPr lang="en-US" altLang="en-US" sz="3600" dirty="0">
                <a:solidFill>
                  <a:srgbClr val="DD550C"/>
                </a:solidFill>
              </a:rPr>
              <a:t>Reading Assignment</a:t>
            </a:r>
            <a:r>
              <a:rPr lang="en-US" altLang="en-US" sz="3600" dirty="0"/>
              <a:t>: Chapter 6.3.5 and 6.3.6 pp. 273-277.</a:t>
            </a:r>
            <a:endParaRPr lang="en-US" altLang="en-US" dirty="0"/>
          </a:p>
        </p:txBody>
      </p:sp>
      <p:pic>
        <p:nvPicPr>
          <p:cNvPr id="8" name="Picture 7" descr="A close up of a logo&#10;&#10;Description generated with high confidence">
            <a:extLst>
              <a:ext uri="{FF2B5EF4-FFF2-40B4-BE49-F238E27FC236}">
                <a16:creationId xmlns:a16="http://schemas.microsoft.com/office/drawing/2014/main" id="{7170547B-6060-420B-9301-584B8408C56A}"/>
              </a:ext>
            </a:extLst>
          </p:cNvPr>
          <p:cNvPicPr>
            <a:picLocks noChangeAspect="1"/>
          </p:cNvPicPr>
          <p:nvPr/>
        </p:nvPicPr>
        <p:blipFill>
          <a:blip r:embed="rId3"/>
          <a:stretch>
            <a:fillRect/>
          </a:stretch>
        </p:blipFill>
        <p:spPr>
          <a:xfrm>
            <a:off x="762000" y="2033156"/>
            <a:ext cx="3058386" cy="3058386"/>
          </a:xfrm>
          <a:prstGeom prst="rect">
            <a:avLst/>
          </a:prstGeom>
        </p:spPr>
      </p:pic>
    </p:spTree>
    <p:extLst>
      <p:ext uri="{BB962C8B-B14F-4D97-AF65-F5344CB8AC3E}">
        <p14:creationId xmlns:p14="http://schemas.microsoft.com/office/powerpoint/2010/main" val="4260222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19200" y="2743200"/>
            <a:ext cx="10210800" cy="3537509"/>
          </a:xfrm>
        </p:spPr>
        <p:txBody>
          <a:bodyPr/>
          <a:lstStyle/>
          <a:p>
            <a:pPr marL="742950" indent="-742950">
              <a:spcBef>
                <a:spcPts val="1200"/>
              </a:spcBef>
              <a:spcAft>
                <a:spcPts val="600"/>
              </a:spcAft>
              <a:buAutoNum type="alphaUcParenR"/>
            </a:pPr>
            <a:r>
              <a:rPr lang="en-US" altLang="en-US" sz="3600" dirty="0">
                <a:latin typeface="Calibri" panose="020F0502020204030204" pitchFamily="34" charset="0"/>
                <a:cs typeface="Calibri" panose="020F0502020204030204" pitchFamily="34" charset="0"/>
              </a:rPr>
              <a:t>Reduce wait time </a:t>
            </a:r>
          </a:p>
          <a:p>
            <a:pPr marL="742950" indent="-742950">
              <a:spcBef>
                <a:spcPts val="1200"/>
              </a:spcBef>
              <a:spcAft>
                <a:spcPts val="600"/>
              </a:spcAft>
              <a:buAutoNum type="alphaUcParenR"/>
            </a:pPr>
            <a:r>
              <a:rPr lang="en-US" altLang="en-US" sz="3600" dirty="0">
                <a:latin typeface="Calibri" panose="020F0502020204030204" pitchFamily="34" charset="0"/>
                <a:cs typeface="Calibri" panose="020F0502020204030204" pitchFamily="34" charset="0"/>
              </a:rPr>
              <a:t>Improve throughput</a:t>
            </a:r>
          </a:p>
          <a:p>
            <a:pPr marL="742950" indent="-742950">
              <a:spcBef>
                <a:spcPts val="1200"/>
              </a:spcBef>
              <a:spcAft>
                <a:spcPts val="600"/>
              </a:spcAft>
              <a:buAutoNum type="alphaUcParenR"/>
            </a:pPr>
            <a:r>
              <a:rPr lang="en-US" altLang="en-US" sz="3600" dirty="0">
                <a:latin typeface="Calibri" panose="020F0502020204030204" pitchFamily="34" charset="0"/>
                <a:cs typeface="Calibri" panose="020F0502020204030204" pitchFamily="34" charset="0"/>
              </a:rPr>
              <a:t>Minimize context switch overhead</a:t>
            </a:r>
          </a:p>
          <a:p>
            <a:pPr marL="742950" indent="-742950">
              <a:spcBef>
                <a:spcPts val="1200"/>
              </a:spcBef>
              <a:spcAft>
                <a:spcPts val="600"/>
              </a:spcAft>
              <a:buAutoNum type="alphaUcParenR"/>
            </a:pPr>
            <a:r>
              <a:rPr lang="en-US" altLang="en-US" sz="3600" dirty="0">
                <a:latin typeface="Calibri" panose="020F0502020204030204" pitchFamily="34" charset="0"/>
                <a:cs typeface="Calibri" panose="020F0502020204030204" pitchFamily="34" charset="0"/>
              </a:rPr>
              <a:t>Optimize processor efficiency</a:t>
            </a:r>
          </a:p>
        </p:txBody>
      </p:sp>
      <p:sp>
        <p:nvSpPr>
          <p:cNvPr id="6" name="Rectangle 2">
            <a:extLst>
              <a:ext uri="{FF2B5EF4-FFF2-40B4-BE49-F238E27FC236}">
                <a16:creationId xmlns:a16="http://schemas.microsoft.com/office/drawing/2014/main" id="{2210E054-6EF3-47F2-9179-383ECC240DB3}"/>
              </a:ext>
            </a:extLst>
          </p:cNvPr>
          <p:cNvSpPr>
            <a:spLocks noGrp="1" noChangeArrowheads="1"/>
          </p:cNvSpPr>
          <p:nvPr>
            <p:ph type="title"/>
          </p:nvPr>
        </p:nvSpPr>
        <p:spPr>
          <a:xfrm>
            <a:off x="1066800" y="304800"/>
            <a:ext cx="10363200" cy="2286000"/>
          </a:xfrm>
        </p:spPr>
        <p:txBody>
          <a:bodyPr/>
          <a:lstStyle/>
          <a:p>
            <a:pPr algn="l"/>
            <a:r>
              <a:rPr lang="en-US" b="0" dirty="0">
                <a:solidFill>
                  <a:srgbClr val="DD550C"/>
                </a:solidFill>
                <a:ea typeface="MS PGothic" charset="0"/>
              </a:rPr>
              <a:t>Exercise 6 (</a:t>
            </a:r>
            <a:r>
              <a:rPr lang="en-US" b="0" dirty="0" err="1">
                <a:solidFill>
                  <a:srgbClr val="DD550C"/>
                </a:solidFill>
                <a:ea typeface="MS PGothic" charset="0"/>
              </a:rPr>
              <a:t>Menti</a:t>
            </a:r>
            <a:r>
              <a:rPr lang="en-US" b="0" dirty="0">
                <a:solidFill>
                  <a:srgbClr val="DD550C"/>
                </a:solidFill>
                <a:ea typeface="MS PGothic" charset="0"/>
              </a:rPr>
              <a:t>): </a:t>
            </a:r>
            <a:r>
              <a:rPr lang="en-US" dirty="0"/>
              <a:t>The system objectives of processor scheduling </a:t>
            </a:r>
            <a:r>
              <a:rPr lang="en-NZ" dirty="0"/>
              <a:t>include the following ones </a:t>
            </a:r>
            <a:r>
              <a:rPr lang="en-NZ" u="sng" dirty="0"/>
              <a:t>except</a:t>
            </a:r>
            <a:r>
              <a:rPr lang="en-NZ" dirty="0"/>
              <a:t>:</a:t>
            </a:r>
            <a:r>
              <a:rPr lang="en-US" dirty="0"/>
              <a:t> </a:t>
            </a:r>
            <a:endParaRPr lang="en-US" altLang="en-US" b="0" dirty="0">
              <a:solidFill>
                <a:srgbClr val="03244D"/>
              </a:solidFill>
            </a:endParaRPr>
          </a:p>
        </p:txBody>
      </p:sp>
    </p:spTree>
    <p:extLst>
      <p:ext uri="{BB962C8B-B14F-4D97-AF65-F5344CB8AC3E}">
        <p14:creationId xmlns:p14="http://schemas.microsoft.com/office/powerpoint/2010/main" val="21054554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2210E054-6EF3-47F2-9179-383ECC240DB3}"/>
              </a:ext>
            </a:extLst>
          </p:cNvPr>
          <p:cNvSpPr>
            <a:spLocks noGrp="1" noChangeArrowheads="1"/>
          </p:cNvSpPr>
          <p:nvPr>
            <p:ph type="title"/>
          </p:nvPr>
        </p:nvSpPr>
        <p:spPr>
          <a:xfrm>
            <a:off x="609600" y="304800"/>
            <a:ext cx="11277600" cy="4953000"/>
          </a:xfrm>
        </p:spPr>
        <p:txBody>
          <a:bodyPr/>
          <a:lstStyle/>
          <a:p>
            <a:pPr algn="l"/>
            <a:r>
              <a:rPr lang="en-US" sz="3200" b="0" dirty="0">
                <a:solidFill>
                  <a:srgbClr val="DD550C"/>
                </a:solidFill>
                <a:ea typeface="MS PGothic" charset="0"/>
              </a:rPr>
              <a:t>Exercise </a:t>
            </a:r>
            <a:r>
              <a:rPr lang="en-US" sz="3200" dirty="0">
                <a:solidFill>
                  <a:srgbClr val="DD550C"/>
                </a:solidFill>
                <a:ea typeface="MS PGothic" charset="0"/>
              </a:rPr>
              <a:t>7 (</a:t>
            </a:r>
            <a:r>
              <a:rPr lang="en-US" sz="3200" dirty="0" err="1">
                <a:solidFill>
                  <a:srgbClr val="DD550C"/>
                </a:solidFill>
                <a:ea typeface="MS PGothic" charset="0"/>
              </a:rPr>
              <a:t>Menti</a:t>
            </a:r>
            <a:r>
              <a:rPr lang="en-US" sz="3200" dirty="0">
                <a:solidFill>
                  <a:srgbClr val="DD550C"/>
                </a:solidFill>
                <a:ea typeface="MS PGothic" charset="0"/>
              </a:rPr>
              <a:t>): </a:t>
            </a:r>
            <a:r>
              <a:rPr lang="en-US" sz="3200" dirty="0"/>
              <a:t>The shortest job next scheduling algorithm schedules the following five jobs. </a:t>
            </a:r>
            <a:br>
              <a:rPr lang="en-US" sz="3200" dirty="0"/>
            </a:br>
            <a:r>
              <a:rPr lang="en-US" sz="3200" dirty="0"/>
              <a:t>(7.1) What is the average turn around time? </a:t>
            </a:r>
            <a:br>
              <a:rPr lang="en-US" sz="3200" dirty="0"/>
            </a:br>
            <a:r>
              <a:rPr lang="en-US" sz="3200" dirty="0"/>
              <a:t>	A.  315		B. 600		C. 560		D. 480</a:t>
            </a:r>
            <a:br>
              <a:rPr lang="en-US" sz="3200" dirty="0"/>
            </a:br>
            <a:r>
              <a:rPr lang="en-US" sz="3200" dirty="0"/>
              <a:t>(7.2) What is the average waiting time?</a:t>
            </a:r>
            <a:br>
              <a:rPr lang="en-US" sz="3200" dirty="0"/>
            </a:br>
            <a:r>
              <a:rPr lang="en-US" sz="3200" dirty="0"/>
              <a:t>	A.  285		B. 320		C. 410		D. 305</a:t>
            </a:r>
            <a:br>
              <a:rPr lang="en-US" sz="3200" dirty="0"/>
            </a:br>
            <a:br>
              <a:rPr lang="en-US" sz="3200" dirty="0"/>
            </a:br>
            <a:r>
              <a:rPr lang="en-US" sz="3200" dirty="0" err="1">
                <a:solidFill>
                  <a:srgbClr val="DD550C"/>
                </a:solidFill>
              </a:rPr>
              <a:t>i</a:t>
            </a:r>
            <a:r>
              <a:rPr lang="en-US" sz="3200" dirty="0">
                <a:solidFill>
                  <a:srgbClr val="DD550C"/>
                </a:solidFill>
              </a:rPr>
              <a:t>	0	1	2	3	4</a:t>
            </a:r>
            <a:br>
              <a:rPr lang="en-US" sz="3200" dirty="0">
                <a:solidFill>
                  <a:srgbClr val="DD550C"/>
                </a:solidFill>
              </a:rPr>
            </a:br>
            <a:r>
              <a:rPr lang="en-US" sz="3200" dirty="0">
                <a:solidFill>
                  <a:srgbClr val="DD550C"/>
                </a:solidFill>
              </a:rPr>
              <a:t>t(pi)	350,	125,	475,	250,	75</a:t>
            </a:r>
            <a:br>
              <a:rPr lang="en-US" sz="3200" dirty="0"/>
            </a:br>
            <a:endParaRPr lang="en-US" altLang="en-US" sz="3600" b="0" dirty="0">
              <a:solidFill>
                <a:srgbClr val="03244D"/>
              </a:solidFill>
            </a:endParaRPr>
          </a:p>
        </p:txBody>
      </p:sp>
      <p:pic>
        <p:nvPicPr>
          <p:cNvPr id="4" name="Picture 3" descr="A close up of a clock&#10;&#10;Description generated with high confidence">
            <a:extLst>
              <a:ext uri="{FF2B5EF4-FFF2-40B4-BE49-F238E27FC236}">
                <a16:creationId xmlns:a16="http://schemas.microsoft.com/office/drawing/2014/main" id="{6A4F6C69-0CA7-4A33-BE9A-453DFEBCE524}"/>
              </a:ext>
            </a:extLst>
          </p:cNvPr>
          <p:cNvPicPr>
            <a:picLocks noChangeAspect="1"/>
          </p:cNvPicPr>
          <p:nvPr/>
        </p:nvPicPr>
        <p:blipFill>
          <a:blip r:embed="rId3"/>
          <a:stretch>
            <a:fillRect/>
          </a:stretch>
        </p:blipFill>
        <p:spPr>
          <a:xfrm>
            <a:off x="8077200" y="3276600"/>
            <a:ext cx="3073819" cy="3073819"/>
          </a:xfrm>
          <a:prstGeom prst="rect">
            <a:avLst/>
          </a:prstGeom>
        </p:spPr>
      </p:pic>
    </p:spTree>
    <p:extLst>
      <p:ext uri="{BB962C8B-B14F-4D97-AF65-F5344CB8AC3E}">
        <p14:creationId xmlns:p14="http://schemas.microsoft.com/office/powerpoint/2010/main" val="2819844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F307CF-F2E3-4ABB-A89E-8AA2A675D357}"/>
              </a:ext>
            </a:extLst>
          </p:cNvPr>
          <p:cNvSpPr>
            <a:spLocks noGrp="1"/>
          </p:cNvSpPr>
          <p:nvPr>
            <p:ph type="title"/>
          </p:nvPr>
        </p:nvSpPr>
        <p:spPr>
          <a:xfrm>
            <a:off x="304800" y="304800"/>
            <a:ext cx="11582400" cy="1066800"/>
          </a:xfrm>
        </p:spPr>
        <p:txBody>
          <a:bodyPr/>
          <a:lstStyle/>
          <a:p>
            <a:r>
              <a:rPr lang="en-US" altLang="zh-Hans" dirty="0">
                <a:solidFill>
                  <a:srgbClr val="DD550C"/>
                </a:solidFill>
              </a:rPr>
              <a:t>Review:</a:t>
            </a:r>
            <a:r>
              <a:rPr lang="zh-Hans" altLang="en-US" dirty="0"/>
              <a:t> </a:t>
            </a:r>
            <a:r>
              <a:rPr lang="en-US" dirty="0"/>
              <a:t> </a:t>
            </a:r>
            <a:r>
              <a:rPr lang="en-US" altLang="zh-Hans" dirty="0"/>
              <a:t>Basic</a:t>
            </a:r>
            <a:r>
              <a:rPr lang="zh-Hans" altLang="en-US" dirty="0"/>
              <a:t> </a:t>
            </a:r>
            <a:r>
              <a:rPr lang="en-US" altLang="zh-Hans" dirty="0"/>
              <a:t>Concepts</a:t>
            </a:r>
            <a:endParaRPr lang="en-US" dirty="0"/>
          </a:p>
        </p:txBody>
      </p:sp>
      <p:graphicFrame>
        <p:nvGraphicFramePr>
          <p:cNvPr id="4" name="Diagram 3">
            <a:extLst>
              <a:ext uri="{FF2B5EF4-FFF2-40B4-BE49-F238E27FC236}">
                <a16:creationId xmlns:a16="http://schemas.microsoft.com/office/drawing/2014/main" id="{9D7BC690-D376-470F-B754-4D1A023005E3}"/>
              </a:ext>
            </a:extLst>
          </p:cNvPr>
          <p:cNvGraphicFramePr/>
          <p:nvPr>
            <p:extLst>
              <p:ext uri="{D42A27DB-BD31-4B8C-83A1-F6EECF244321}">
                <p14:modId xmlns:p14="http://schemas.microsoft.com/office/powerpoint/2010/main" val="3020685009"/>
              </p:ext>
            </p:extLst>
          </p:nvPr>
        </p:nvGraphicFramePr>
        <p:xfrm>
          <a:off x="4343400" y="1524000"/>
          <a:ext cx="6250686"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descr="A close up of a clock&#10;&#10;Description generated with high confidence">
            <a:extLst>
              <a:ext uri="{FF2B5EF4-FFF2-40B4-BE49-F238E27FC236}">
                <a16:creationId xmlns:a16="http://schemas.microsoft.com/office/drawing/2014/main" id="{D785A588-9A48-F14E-B748-E2465E65321B}"/>
              </a:ext>
            </a:extLst>
          </p:cNvPr>
          <p:cNvPicPr>
            <a:picLocks noChangeAspect="1"/>
          </p:cNvPicPr>
          <p:nvPr/>
        </p:nvPicPr>
        <p:blipFill>
          <a:blip r:embed="rId8"/>
          <a:stretch>
            <a:fillRect/>
          </a:stretch>
        </p:blipFill>
        <p:spPr>
          <a:xfrm>
            <a:off x="685800" y="1981200"/>
            <a:ext cx="3073819" cy="3073819"/>
          </a:xfrm>
          <a:prstGeom prst="rect">
            <a:avLst/>
          </a:prstGeom>
        </p:spPr>
      </p:pic>
      <p:sp>
        <p:nvSpPr>
          <p:cNvPr id="9" name="Rectangle 8">
            <a:extLst>
              <a:ext uri="{FF2B5EF4-FFF2-40B4-BE49-F238E27FC236}">
                <a16:creationId xmlns:a16="http://schemas.microsoft.com/office/drawing/2014/main" id="{CE63F895-2F1D-954D-B99C-0F0035FB505F}"/>
              </a:ext>
            </a:extLst>
          </p:cNvPr>
          <p:cNvSpPr/>
          <p:nvPr/>
        </p:nvSpPr>
        <p:spPr>
          <a:xfrm>
            <a:off x="5548414" y="4495800"/>
            <a:ext cx="5043386" cy="1066800"/>
          </a:xfrm>
          <a:prstGeom prst="rect">
            <a:avLst/>
          </a:prstGeom>
          <a:solidFill>
            <a:srgbClr val="F68026">
              <a:alpha val="24000"/>
            </a:srgbClr>
          </a:solidFill>
          <a:ln>
            <a:solidFill>
              <a:srgbClr val="DD55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662852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19200" y="2743200"/>
            <a:ext cx="10210800" cy="3537509"/>
          </a:xfrm>
        </p:spPr>
        <p:txBody>
          <a:bodyPr/>
          <a:lstStyle/>
          <a:p>
            <a:pPr marL="742950" indent="-742950">
              <a:spcBef>
                <a:spcPts val="1200"/>
              </a:spcBef>
              <a:spcAft>
                <a:spcPts val="600"/>
              </a:spcAft>
              <a:buAutoNum type="alphaUcParenR"/>
            </a:pPr>
            <a:r>
              <a:rPr lang="en-US" altLang="zh-Hans" sz="3600" dirty="0">
                <a:latin typeface="Calibri" panose="020F0502020204030204" pitchFamily="34" charset="0"/>
                <a:cs typeface="Calibri" panose="020F0502020204030204" pitchFamily="34" charset="0"/>
              </a:rPr>
              <a:t>0.5</a:t>
            </a:r>
            <a:r>
              <a:rPr lang="zh-Hans" altLang="en-US" sz="3600" dirty="0">
                <a:latin typeface="Calibri" panose="020F0502020204030204" pitchFamily="34" charset="0"/>
                <a:cs typeface="Calibri" panose="020F0502020204030204" pitchFamily="34" charset="0"/>
              </a:rPr>
              <a:t> </a:t>
            </a:r>
            <a:r>
              <a:rPr lang="en-US" altLang="zh-Hans" sz="3600" dirty="0">
                <a:latin typeface="Calibri" panose="020F0502020204030204" pitchFamily="34" charset="0"/>
                <a:cs typeface="Calibri" panose="020F0502020204030204" pitchFamily="34" charset="0"/>
              </a:rPr>
              <a:t>No./Second</a:t>
            </a:r>
            <a:endParaRPr lang="en-US" altLang="en-US" sz="3600" dirty="0">
              <a:latin typeface="Calibri" panose="020F0502020204030204" pitchFamily="34" charset="0"/>
              <a:cs typeface="Calibri" panose="020F0502020204030204" pitchFamily="34" charset="0"/>
            </a:endParaRPr>
          </a:p>
          <a:p>
            <a:pPr marL="742950" indent="-742950">
              <a:spcBef>
                <a:spcPts val="1200"/>
              </a:spcBef>
              <a:spcAft>
                <a:spcPts val="600"/>
              </a:spcAft>
              <a:buAutoNum type="alphaUcParenR"/>
            </a:pPr>
            <a:r>
              <a:rPr lang="en-US" altLang="zh-Hans" sz="3600" dirty="0">
                <a:latin typeface="Calibri" panose="020F0502020204030204" pitchFamily="34" charset="0"/>
                <a:cs typeface="Calibri" panose="020F0502020204030204" pitchFamily="34" charset="0"/>
              </a:rPr>
              <a:t>0.05</a:t>
            </a:r>
            <a:r>
              <a:rPr lang="zh-Hans" altLang="en-US" sz="3600" dirty="0">
                <a:latin typeface="Calibri" panose="020F0502020204030204" pitchFamily="34" charset="0"/>
                <a:cs typeface="Calibri" panose="020F0502020204030204" pitchFamily="34" charset="0"/>
              </a:rPr>
              <a:t> </a:t>
            </a:r>
            <a:r>
              <a:rPr lang="en-US" altLang="zh-Hans" sz="3600" dirty="0">
                <a:latin typeface="Calibri" panose="020F0502020204030204" pitchFamily="34" charset="0"/>
                <a:cs typeface="Calibri" panose="020F0502020204030204" pitchFamily="34" charset="0"/>
              </a:rPr>
              <a:t>No./Second</a:t>
            </a:r>
            <a:endParaRPr lang="en-US" altLang="en-US" sz="3600" dirty="0">
              <a:latin typeface="Calibri" panose="020F0502020204030204" pitchFamily="34" charset="0"/>
              <a:cs typeface="Calibri" panose="020F0502020204030204" pitchFamily="34" charset="0"/>
            </a:endParaRPr>
          </a:p>
          <a:p>
            <a:pPr marL="742950" indent="-742950">
              <a:spcBef>
                <a:spcPts val="1200"/>
              </a:spcBef>
              <a:spcAft>
                <a:spcPts val="600"/>
              </a:spcAft>
              <a:buAutoNum type="alphaUcParenR"/>
            </a:pPr>
            <a:r>
              <a:rPr lang="en-US" altLang="zh-Hans" sz="3600" dirty="0">
                <a:latin typeface="Calibri" panose="020F0502020204030204" pitchFamily="34" charset="0"/>
                <a:cs typeface="Calibri" panose="020F0502020204030204" pitchFamily="34" charset="0"/>
              </a:rPr>
              <a:t>0.5</a:t>
            </a:r>
            <a:r>
              <a:rPr lang="zh-Hans" altLang="en-US" sz="3600" dirty="0">
                <a:latin typeface="Calibri" panose="020F0502020204030204" pitchFamily="34" charset="0"/>
                <a:cs typeface="Calibri" panose="020F0502020204030204" pitchFamily="34" charset="0"/>
              </a:rPr>
              <a:t> </a:t>
            </a:r>
            <a:r>
              <a:rPr lang="en-US" altLang="zh-Hans" sz="3600" dirty="0">
                <a:latin typeface="Calibri" panose="020F0502020204030204" pitchFamily="34" charset="0"/>
                <a:cs typeface="Calibri" panose="020F0502020204030204" pitchFamily="34" charset="0"/>
              </a:rPr>
              <a:t>Second/No.</a:t>
            </a:r>
            <a:endParaRPr lang="en-US" altLang="en-US" sz="3600" dirty="0">
              <a:latin typeface="Calibri" panose="020F0502020204030204" pitchFamily="34" charset="0"/>
              <a:cs typeface="Calibri" panose="020F0502020204030204" pitchFamily="34" charset="0"/>
            </a:endParaRPr>
          </a:p>
          <a:p>
            <a:pPr marL="742950" indent="-742950">
              <a:spcBef>
                <a:spcPts val="1200"/>
              </a:spcBef>
              <a:spcAft>
                <a:spcPts val="600"/>
              </a:spcAft>
              <a:buAutoNum type="alphaUcParenR"/>
            </a:pPr>
            <a:r>
              <a:rPr lang="en-US" altLang="zh-Hans" sz="3600" dirty="0">
                <a:latin typeface="Calibri" panose="020F0502020204030204" pitchFamily="34" charset="0"/>
                <a:cs typeface="Calibri" panose="020F0502020204030204" pitchFamily="34" charset="0"/>
              </a:rPr>
              <a:t>20</a:t>
            </a:r>
            <a:r>
              <a:rPr lang="zh-Hans" altLang="en-US" sz="3600" dirty="0">
                <a:latin typeface="Calibri" panose="020F0502020204030204" pitchFamily="34" charset="0"/>
                <a:cs typeface="Calibri" panose="020F0502020204030204" pitchFamily="34" charset="0"/>
              </a:rPr>
              <a:t> </a:t>
            </a:r>
            <a:r>
              <a:rPr lang="en-US" altLang="zh-Hans" sz="3600" dirty="0">
                <a:latin typeface="Calibri" panose="020F0502020204030204" pitchFamily="34" charset="0"/>
                <a:cs typeface="Calibri" panose="020F0502020204030204" pitchFamily="34" charset="0"/>
              </a:rPr>
              <a:t>Second/No.</a:t>
            </a:r>
            <a:endParaRPr lang="en-US" altLang="en-US" sz="3600" dirty="0">
              <a:latin typeface="Calibri" panose="020F0502020204030204" pitchFamily="34" charset="0"/>
              <a:cs typeface="Calibri" panose="020F0502020204030204" pitchFamily="34" charset="0"/>
            </a:endParaRPr>
          </a:p>
        </p:txBody>
      </p:sp>
      <p:sp>
        <p:nvSpPr>
          <p:cNvPr id="6" name="Rectangle 2">
            <a:extLst>
              <a:ext uri="{FF2B5EF4-FFF2-40B4-BE49-F238E27FC236}">
                <a16:creationId xmlns:a16="http://schemas.microsoft.com/office/drawing/2014/main" id="{2210E054-6EF3-47F2-9179-383ECC240DB3}"/>
              </a:ext>
            </a:extLst>
          </p:cNvPr>
          <p:cNvSpPr>
            <a:spLocks noGrp="1" noChangeArrowheads="1"/>
          </p:cNvSpPr>
          <p:nvPr>
            <p:ph type="title"/>
          </p:nvPr>
        </p:nvSpPr>
        <p:spPr>
          <a:xfrm>
            <a:off x="1066800" y="304800"/>
            <a:ext cx="10363200" cy="2286000"/>
          </a:xfrm>
        </p:spPr>
        <p:txBody>
          <a:bodyPr/>
          <a:lstStyle/>
          <a:p>
            <a:pPr algn="l"/>
            <a:r>
              <a:rPr lang="en-US" b="0" dirty="0">
                <a:solidFill>
                  <a:srgbClr val="DD550C"/>
                </a:solidFill>
                <a:ea typeface="MS PGothic" charset="0"/>
              </a:rPr>
              <a:t>Exercise </a:t>
            </a:r>
            <a:r>
              <a:rPr lang="en-US" altLang="zh-Hans" b="0" dirty="0">
                <a:solidFill>
                  <a:srgbClr val="DD550C"/>
                </a:solidFill>
                <a:ea typeface="MS PGothic" charset="0"/>
              </a:rPr>
              <a:t>1</a:t>
            </a:r>
            <a:r>
              <a:rPr lang="en-US" b="0" dirty="0">
                <a:solidFill>
                  <a:srgbClr val="DD550C"/>
                </a:solidFill>
                <a:ea typeface="MS PGothic" charset="0"/>
              </a:rPr>
              <a:t> (</a:t>
            </a:r>
            <a:r>
              <a:rPr lang="en-US" b="0" dirty="0" err="1">
                <a:solidFill>
                  <a:srgbClr val="DD550C"/>
                </a:solidFill>
                <a:ea typeface="MS PGothic" charset="0"/>
              </a:rPr>
              <a:t>Menti</a:t>
            </a:r>
            <a:r>
              <a:rPr lang="en-US" b="0" dirty="0">
                <a:solidFill>
                  <a:srgbClr val="DD550C"/>
                </a:solidFill>
                <a:ea typeface="MS PGothic" charset="0"/>
              </a:rPr>
              <a:t>): </a:t>
            </a:r>
            <a:r>
              <a:rPr lang="en-US" altLang="zh-Hans" dirty="0"/>
              <a:t>If</a:t>
            </a:r>
            <a:r>
              <a:rPr lang="zh-Hans" altLang="en-US" dirty="0"/>
              <a:t> </a:t>
            </a:r>
            <a:r>
              <a:rPr lang="en-US" altLang="zh-Hans" dirty="0"/>
              <a:t>a</a:t>
            </a:r>
            <a:r>
              <a:rPr lang="zh-Hans" altLang="en-US" dirty="0"/>
              <a:t> </a:t>
            </a:r>
            <a:r>
              <a:rPr lang="en-US" altLang="zh-Hans" dirty="0"/>
              <a:t>scheduler</a:t>
            </a:r>
            <a:r>
              <a:rPr lang="zh-Hans" altLang="en-US" dirty="0"/>
              <a:t> </a:t>
            </a:r>
            <a:r>
              <a:rPr lang="en-US" altLang="zh-Hans" dirty="0"/>
              <a:t>offers</a:t>
            </a:r>
            <a:r>
              <a:rPr lang="zh-Hans" altLang="en-US" dirty="0"/>
              <a:t> </a:t>
            </a:r>
            <a:r>
              <a:rPr lang="en-US" altLang="zh-Hans" dirty="0"/>
              <a:t>an</a:t>
            </a:r>
            <a:r>
              <a:rPr lang="zh-Hans" altLang="en-US" dirty="0"/>
              <a:t> </a:t>
            </a:r>
            <a:r>
              <a:rPr lang="en-US" altLang="zh-Hans" dirty="0"/>
              <a:t>average</a:t>
            </a:r>
            <a:r>
              <a:rPr lang="zh-Hans" altLang="en-US" dirty="0"/>
              <a:t> </a:t>
            </a:r>
            <a:r>
              <a:rPr lang="en-US" altLang="zh-Hans" dirty="0"/>
              <a:t>turn-round</a:t>
            </a:r>
            <a:r>
              <a:rPr lang="zh-Hans" altLang="en-US" dirty="0"/>
              <a:t> </a:t>
            </a:r>
            <a:r>
              <a:rPr lang="en-US" altLang="zh-Hans" dirty="0"/>
              <a:t>time</a:t>
            </a:r>
            <a:r>
              <a:rPr lang="zh-Hans" altLang="en-US" dirty="0"/>
              <a:t> </a:t>
            </a:r>
            <a:r>
              <a:rPr lang="en-US" altLang="zh-Hans" dirty="0"/>
              <a:t>of</a:t>
            </a:r>
            <a:r>
              <a:rPr lang="zh-Hans" altLang="en-US" dirty="0"/>
              <a:t> </a:t>
            </a:r>
            <a:r>
              <a:rPr lang="en-US" altLang="zh-Hans" dirty="0"/>
              <a:t>20</a:t>
            </a:r>
            <a:r>
              <a:rPr lang="zh-Hans" altLang="en-US" dirty="0"/>
              <a:t> </a:t>
            </a:r>
            <a:r>
              <a:rPr lang="en-US" altLang="zh-Hans" dirty="0"/>
              <a:t>second,</a:t>
            </a:r>
            <a:r>
              <a:rPr lang="zh-Hans" altLang="en-US" dirty="0"/>
              <a:t> </a:t>
            </a:r>
            <a:r>
              <a:rPr lang="en-US" altLang="zh-Hans" dirty="0"/>
              <a:t>what</a:t>
            </a:r>
            <a:r>
              <a:rPr lang="zh-Hans" altLang="en-US" dirty="0"/>
              <a:t> </a:t>
            </a:r>
            <a:r>
              <a:rPr lang="en-US" altLang="zh-Hans" dirty="0"/>
              <a:t>is</a:t>
            </a:r>
            <a:r>
              <a:rPr lang="zh-Hans" altLang="en-US" dirty="0"/>
              <a:t> </a:t>
            </a:r>
            <a:r>
              <a:rPr lang="en-US" altLang="zh-Hans" dirty="0"/>
              <a:t>the</a:t>
            </a:r>
            <a:r>
              <a:rPr lang="zh-Hans" altLang="en-US" dirty="0"/>
              <a:t> </a:t>
            </a:r>
            <a:r>
              <a:rPr lang="en-US" altLang="zh-Hans" dirty="0"/>
              <a:t>throughput</a:t>
            </a:r>
            <a:r>
              <a:rPr lang="zh-Hans" altLang="en-US" dirty="0"/>
              <a:t> </a:t>
            </a:r>
            <a:r>
              <a:rPr lang="en-US" altLang="zh-Hans" dirty="0"/>
              <a:t>of</a:t>
            </a:r>
            <a:r>
              <a:rPr lang="zh-Hans" altLang="en-US" dirty="0"/>
              <a:t> </a:t>
            </a:r>
            <a:r>
              <a:rPr lang="en-US" altLang="zh-Hans" dirty="0"/>
              <a:t>this</a:t>
            </a:r>
            <a:r>
              <a:rPr lang="zh-Hans" altLang="en-US" dirty="0"/>
              <a:t> </a:t>
            </a:r>
            <a:r>
              <a:rPr lang="en-US" altLang="zh-Hans" dirty="0"/>
              <a:t>scheduler?</a:t>
            </a:r>
            <a:r>
              <a:rPr lang="zh-Hans" altLang="en-US" dirty="0"/>
              <a:t> </a:t>
            </a:r>
            <a:endParaRPr lang="en-US" altLang="en-US" b="0" dirty="0">
              <a:solidFill>
                <a:srgbClr val="03244D"/>
              </a:solidFill>
            </a:endParaRPr>
          </a:p>
        </p:txBody>
      </p:sp>
      <p:pic>
        <p:nvPicPr>
          <p:cNvPr id="4" name="Picture 3">
            <a:extLst>
              <a:ext uri="{FF2B5EF4-FFF2-40B4-BE49-F238E27FC236}">
                <a16:creationId xmlns:a16="http://schemas.microsoft.com/office/drawing/2014/main" id="{1DF625BB-F7B7-2947-AE7E-669A4BE50813}"/>
              </a:ext>
            </a:extLst>
          </p:cNvPr>
          <p:cNvPicPr>
            <a:picLocks noChangeAspect="1"/>
          </p:cNvPicPr>
          <p:nvPr/>
        </p:nvPicPr>
        <p:blipFill>
          <a:blip r:embed="rId3"/>
          <a:stretch>
            <a:fillRect/>
          </a:stretch>
        </p:blipFill>
        <p:spPr>
          <a:xfrm>
            <a:off x="6477000" y="2590800"/>
            <a:ext cx="3657600" cy="3657600"/>
          </a:xfrm>
          <a:prstGeom prst="rect">
            <a:avLst/>
          </a:prstGeom>
        </p:spPr>
      </p:pic>
    </p:spTree>
    <p:extLst>
      <p:ext uri="{BB962C8B-B14F-4D97-AF65-F5344CB8AC3E}">
        <p14:creationId xmlns:p14="http://schemas.microsoft.com/office/powerpoint/2010/main" val="494090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170F2-8331-7D4A-9943-DCC6FE3BF3EC}"/>
              </a:ext>
            </a:extLst>
          </p:cNvPr>
          <p:cNvSpPr>
            <a:spLocks noGrp="1"/>
          </p:cNvSpPr>
          <p:nvPr>
            <p:ph type="title"/>
          </p:nvPr>
        </p:nvSpPr>
        <p:spPr>
          <a:xfrm>
            <a:off x="304800" y="265817"/>
            <a:ext cx="11582400" cy="1678671"/>
          </a:xfrm>
        </p:spPr>
        <p:txBody>
          <a:bodyPr/>
          <a:lstStyle/>
          <a:p>
            <a:pPr algn="l"/>
            <a:r>
              <a:rPr lang="en-US" sz="3600" dirty="0">
                <a:solidFill>
                  <a:srgbClr val="DD550C"/>
                </a:solidFill>
                <a:ea typeface="MS PGothic" charset="0"/>
              </a:rPr>
              <a:t>Exercise </a:t>
            </a:r>
            <a:r>
              <a:rPr lang="en-US" altLang="zh-Hans" sz="3600" dirty="0">
                <a:solidFill>
                  <a:srgbClr val="DD550C"/>
                </a:solidFill>
                <a:ea typeface="MS PGothic" charset="0"/>
              </a:rPr>
              <a:t>2</a:t>
            </a:r>
            <a:r>
              <a:rPr lang="en-US" sz="3600" dirty="0">
                <a:solidFill>
                  <a:srgbClr val="DD550C"/>
                </a:solidFill>
                <a:ea typeface="MS PGothic" charset="0"/>
              </a:rPr>
              <a:t>: </a:t>
            </a:r>
            <a:r>
              <a:rPr lang="en-US" sz="3600" dirty="0">
                <a:ea typeface="MS PGothic" charset="0"/>
              </a:rPr>
              <a:t>(</a:t>
            </a:r>
            <a:r>
              <a:rPr lang="en-US" altLang="zh-Hans" sz="3600" dirty="0">
                <a:ea typeface="MS PGothic" charset="0"/>
              </a:rPr>
              <a:t>2</a:t>
            </a:r>
            <a:r>
              <a:rPr lang="en-US" sz="3600" dirty="0">
                <a:ea typeface="MS PGothic" charset="0"/>
              </a:rPr>
              <a:t>.1) Please propose two separate ready queues. (</a:t>
            </a:r>
            <a:r>
              <a:rPr lang="en-US" sz="3600" b="1" dirty="0">
                <a:ea typeface="MS PGothic" charset="0"/>
              </a:rPr>
              <a:t>Hint:</a:t>
            </a:r>
            <a:r>
              <a:rPr lang="en-US" sz="3600" dirty="0">
                <a:ea typeface="MS PGothic" charset="0"/>
              </a:rPr>
              <a:t> for different types of tasks) (</a:t>
            </a:r>
            <a:r>
              <a:rPr lang="en-US" altLang="zh-Hans" sz="3600" dirty="0">
                <a:ea typeface="MS PGothic" charset="0"/>
              </a:rPr>
              <a:t>2</a:t>
            </a:r>
            <a:r>
              <a:rPr lang="en-US" sz="3600" dirty="0">
                <a:ea typeface="MS PGothic" charset="0"/>
              </a:rPr>
              <a:t>.2) </a:t>
            </a:r>
            <a:r>
              <a:rPr lang="en-US" sz="3600" dirty="0"/>
              <a:t>What are scheduling policies these two queues? </a:t>
            </a:r>
            <a:endParaRPr lang="en-US" dirty="0"/>
          </a:p>
        </p:txBody>
      </p:sp>
      <p:sp>
        <p:nvSpPr>
          <p:cNvPr id="3" name="TextBox 2">
            <a:extLst>
              <a:ext uri="{FF2B5EF4-FFF2-40B4-BE49-F238E27FC236}">
                <a16:creationId xmlns:a16="http://schemas.microsoft.com/office/drawing/2014/main" id="{B2F31894-64D7-6144-A267-AE43DD94E972}"/>
              </a:ext>
            </a:extLst>
          </p:cNvPr>
          <p:cNvSpPr txBox="1">
            <a:spLocks noChangeArrowheads="1"/>
          </p:cNvSpPr>
          <p:nvPr/>
        </p:nvSpPr>
        <p:spPr bwMode="auto">
          <a:xfrm>
            <a:off x="609600" y="2020182"/>
            <a:ext cx="10515600" cy="584775"/>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600"/>
              </a:spcBef>
              <a:spcAft>
                <a:spcPts val="600"/>
              </a:spcAft>
            </a:pPr>
            <a:r>
              <a:rPr lang="en-US" sz="3200" b="0" dirty="0">
                <a:solidFill>
                  <a:srgbClr val="DD550C"/>
                </a:solidFill>
                <a:latin typeface="Calibri" panose="020F0502020204030204" pitchFamily="34" charset="0"/>
                <a:cs typeface="Calibri" panose="020F0502020204030204" pitchFamily="34" charset="0"/>
              </a:rPr>
              <a:t>Multilevel Queue:</a:t>
            </a:r>
            <a:r>
              <a:rPr lang="en-US" sz="3200" b="0" dirty="0">
                <a:solidFill>
                  <a:srgbClr val="03244D"/>
                </a:solidFill>
                <a:latin typeface="Calibri" panose="020F0502020204030204" pitchFamily="34" charset="0"/>
                <a:cs typeface="Calibri" panose="020F0502020204030204" pitchFamily="34" charset="0"/>
              </a:rPr>
              <a:t> Partition a ready queue into two queues.</a:t>
            </a:r>
            <a:endParaRPr lang="en-US" altLang="en-US" sz="3200" b="0" dirty="0">
              <a:solidFill>
                <a:srgbClr val="03244D"/>
              </a:solidFill>
              <a:latin typeface="Calibri" panose="020F0502020204030204" pitchFamily="34" charset="0"/>
              <a:cs typeface="Calibri" panose="020F0502020204030204" pitchFamily="34" charset="0"/>
            </a:endParaRPr>
          </a:p>
        </p:txBody>
      </p:sp>
      <p:grpSp>
        <p:nvGrpSpPr>
          <p:cNvPr id="10" name="Group 9">
            <a:extLst>
              <a:ext uri="{FF2B5EF4-FFF2-40B4-BE49-F238E27FC236}">
                <a16:creationId xmlns:a16="http://schemas.microsoft.com/office/drawing/2014/main" id="{7D2B3657-DA85-7A4D-A69F-3DBEE2F786D4}"/>
              </a:ext>
            </a:extLst>
          </p:cNvPr>
          <p:cNvGrpSpPr/>
          <p:nvPr/>
        </p:nvGrpSpPr>
        <p:grpSpPr>
          <a:xfrm>
            <a:off x="4419600" y="2641619"/>
            <a:ext cx="2590800" cy="1979778"/>
            <a:chOff x="5829300" y="2612023"/>
            <a:chExt cx="2590800" cy="1979778"/>
          </a:xfrm>
        </p:grpSpPr>
        <p:sp>
          <p:nvSpPr>
            <p:cNvPr id="8" name="TextBox 7">
              <a:extLst>
                <a:ext uri="{FF2B5EF4-FFF2-40B4-BE49-F238E27FC236}">
                  <a16:creationId xmlns:a16="http://schemas.microsoft.com/office/drawing/2014/main" id="{E71FF56B-FD11-084D-AF44-E75330755D9B}"/>
                </a:ext>
              </a:extLst>
            </p:cNvPr>
            <p:cNvSpPr txBox="1">
              <a:spLocks noChangeArrowheads="1"/>
            </p:cNvSpPr>
            <p:nvPr/>
          </p:nvSpPr>
          <p:spPr bwMode="auto">
            <a:xfrm>
              <a:off x="5829300" y="3514583"/>
              <a:ext cx="2590800"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 Real-Time</a:t>
              </a:r>
            </a:p>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Queue</a:t>
              </a:r>
              <a:endParaRPr lang="en-US" sz="3200" b="0" dirty="0">
                <a:solidFill>
                  <a:srgbClr val="DD550C"/>
                </a:solidFill>
                <a:latin typeface="Calibri" panose="020F0502020204030204" pitchFamily="34" charset="0"/>
                <a:cs typeface="Calibri" panose="020F0502020204030204" pitchFamily="34" charset="0"/>
              </a:endParaRPr>
            </a:p>
          </p:txBody>
        </p:sp>
        <p:sp>
          <p:nvSpPr>
            <p:cNvPr id="9" name="Down Arrow 8">
              <a:extLst>
                <a:ext uri="{FF2B5EF4-FFF2-40B4-BE49-F238E27FC236}">
                  <a16:creationId xmlns:a16="http://schemas.microsoft.com/office/drawing/2014/main" id="{66276B5B-9361-9E45-9F1F-272512B324AA}"/>
                </a:ext>
              </a:extLst>
            </p:cNvPr>
            <p:cNvSpPr/>
            <p:nvPr/>
          </p:nvSpPr>
          <p:spPr bwMode="auto">
            <a:xfrm>
              <a:off x="6743700" y="2612023"/>
              <a:ext cx="765229" cy="863581"/>
            </a:xfrm>
            <a:prstGeom prst="downArrow">
              <a:avLst/>
            </a:prstGeom>
            <a:solidFill>
              <a:srgbClr val="DD550C"/>
            </a:solidFill>
            <a:ln w="9525" cap="flat" cmpd="sng" algn="ctr">
              <a:solidFill>
                <a:srgbClr val="DD550C"/>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Verdana" pitchFamily="-65" charset="0"/>
              </a:endParaRPr>
            </a:p>
          </p:txBody>
        </p:sp>
      </p:grpSp>
      <p:sp>
        <p:nvSpPr>
          <p:cNvPr id="12" name="TextBox 11">
            <a:extLst>
              <a:ext uri="{FF2B5EF4-FFF2-40B4-BE49-F238E27FC236}">
                <a16:creationId xmlns:a16="http://schemas.microsoft.com/office/drawing/2014/main" id="{FCBF8876-050A-4B66-8CE1-BF16B899BE38}"/>
              </a:ext>
            </a:extLst>
          </p:cNvPr>
          <p:cNvSpPr txBox="1">
            <a:spLocks noChangeArrowheads="1"/>
          </p:cNvSpPr>
          <p:nvPr/>
        </p:nvSpPr>
        <p:spPr bwMode="auto">
          <a:xfrm>
            <a:off x="914400" y="5068176"/>
            <a:ext cx="2590800"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Batch </a:t>
            </a:r>
          </a:p>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Queue</a:t>
            </a:r>
            <a:endParaRPr lang="en-US" altLang="en-US" sz="3200" b="0" dirty="0">
              <a:solidFill>
                <a:srgbClr val="03244D"/>
              </a:solidFill>
              <a:latin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3927ADDE-81A0-4146-890D-5808E704A575}"/>
              </a:ext>
            </a:extLst>
          </p:cNvPr>
          <p:cNvSpPr txBox="1">
            <a:spLocks noChangeArrowheads="1"/>
          </p:cNvSpPr>
          <p:nvPr/>
        </p:nvSpPr>
        <p:spPr bwMode="auto">
          <a:xfrm>
            <a:off x="4419600" y="5071832"/>
            <a:ext cx="2590800"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l">
              <a:spcBef>
                <a:spcPts val="600"/>
              </a:spcBef>
              <a:spcAft>
                <a:spcPts val="600"/>
              </a:spcAft>
            </a:pPr>
            <a:r>
              <a:rPr lang="en-US" sz="2800" b="0" dirty="0">
                <a:solidFill>
                  <a:srgbClr val="03244D"/>
                </a:solidFill>
                <a:latin typeface="Calibri" panose="020F0502020204030204" pitchFamily="34" charset="0"/>
                <a:cs typeface="Calibri" panose="020F0502020204030204" pitchFamily="34" charset="0"/>
              </a:rPr>
              <a:t> 	</a:t>
            </a:r>
            <a:r>
              <a:rPr lang="en-US" sz="3200" b="0" dirty="0">
                <a:solidFill>
                  <a:srgbClr val="03244D"/>
                </a:solidFill>
                <a:latin typeface="Calibri" panose="020F0502020204030204" pitchFamily="34" charset="0"/>
                <a:cs typeface="Calibri" panose="020F0502020204030204" pitchFamily="34" charset="0"/>
              </a:rPr>
              <a:t>Non-Real-Time Queue</a:t>
            </a:r>
            <a:endParaRPr lang="en-US" altLang="en-US" sz="3200" b="0" dirty="0">
              <a:solidFill>
                <a:srgbClr val="03244D"/>
              </a:solidFill>
              <a:latin typeface="Calibri" panose="020F0502020204030204" pitchFamily="34" charset="0"/>
              <a:cs typeface="Calibri" panose="020F0502020204030204" pitchFamily="34" charset="0"/>
            </a:endParaRPr>
          </a:p>
        </p:txBody>
      </p:sp>
      <p:grpSp>
        <p:nvGrpSpPr>
          <p:cNvPr id="15" name="Group 14">
            <a:extLst>
              <a:ext uri="{FF2B5EF4-FFF2-40B4-BE49-F238E27FC236}">
                <a16:creationId xmlns:a16="http://schemas.microsoft.com/office/drawing/2014/main" id="{85AA263C-EF9C-4F68-B34E-F09D86E6C8EF}"/>
              </a:ext>
            </a:extLst>
          </p:cNvPr>
          <p:cNvGrpSpPr/>
          <p:nvPr/>
        </p:nvGrpSpPr>
        <p:grpSpPr>
          <a:xfrm>
            <a:off x="7886700" y="2581822"/>
            <a:ext cx="2739971" cy="2016492"/>
            <a:chOff x="6477000" y="2575361"/>
            <a:chExt cx="2739971" cy="2016492"/>
          </a:xfrm>
        </p:grpSpPr>
        <p:sp>
          <p:nvSpPr>
            <p:cNvPr id="16" name="TextBox 15">
              <a:extLst>
                <a:ext uri="{FF2B5EF4-FFF2-40B4-BE49-F238E27FC236}">
                  <a16:creationId xmlns:a16="http://schemas.microsoft.com/office/drawing/2014/main" id="{FC18D852-8350-4682-BCF8-10C6D118A632}"/>
                </a:ext>
              </a:extLst>
            </p:cNvPr>
            <p:cNvSpPr txBox="1">
              <a:spLocks noChangeArrowheads="1"/>
            </p:cNvSpPr>
            <p:nvPr/>
          </p:nvSpPr>
          <p:spPr bwMode="auto">
            <a:xfrm>
              <a:off x="6477000" y="3514635"/>
              <a:ext cx="2739971"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Large-Job</a:t>
              </a:r>
            </a:p>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Queue</a:t>
              </a:r>
              <a:endParaRPr lang="en-US" sz="3200" b="0" dirty="0">
                <a:solidFill>
                  <a:srgbClr val="DD550C"/>
                </a:solidFill>
                <a:latin typeface="Calibri" panose="020F0502020204030204" pitchFamily="34" charset="0"/>
                <a:cs typeface="Calibri" panose="020F0502020204030204" pitchFamily="34" charset="0"/>
              </a:endParaRPr>
            </a:p>
          </p:txBody>
        </p:sp>
        <p:sp>
          <p:nvSpPr>
            <p:cNvPr id="17" name="Down Arrow 8">
              <a:extLst>
                <a:ext uri="{FF2B5EF4-FFF2-40B4-BE49-F238E27FC236}">
                  <a16:creationId xmlns:a16="http://schemas.microsoft.com/office/drawing/2014/main" id="{FBBCDA1C-AC80-4C12-A1FB-AC46D5030467}"/>
                </a:ext>
              </a:extLst>
            </p:cNvPr>
            <p:cNvSpPr/>
            <p:nvPr/>
          </p:nvSpPr>
          <p:spPr bwMode="auto">
            <a:xfrm>
              <a:off x="7505700" y="2575361"/>
              <a:ext cx="765229" cy="863581"/>
            </a:xfrm>
            <a:prstGeom prst="downArrow">
              <a:avLst/>
            </a:prstGeom>
            <a:solidFill>
              <a:srgbClr val="DD550C"/>
            </a:solidFill>
            <a:ln w="9525" cap="flat" cmpd="sng" algn="ctr">
              <a:solidFill>
                <a:srgbClr val="DD550C"/>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Verdana" pitchFamily="-65" charset="0"/>
              </a:endParaRPr>
            </a:p>
          </p:txBody>
        </p:sp>
      </p:grpSp>
      <p:sp>
        <p:nvSpPr>
          <p:cNvPr id="18" name="TextBox 17">
            <a:extLst>
              <a:ext uri="{FF2B5EF4-FFF2-40B4-BE49-F238E27FC236}">
                <a16:creationId xmlns:a16="http://schemas.microsoft.com/office/drawing/2014/main" id="{2BD0CABA-D5CB-4255-A66C-59CA67A093B5}"/>
              </a:ext>
            </a:extLst>
          </p:cNvPr>
          <p:cNvSpPr txBox="1">
            <a:spLocks noChangeArrowheads="1"/>
          </p:cNvSpPr>
          <p:nvPr/>
        </p:nvSpPr>
        <p:spPr bwMode="auto">
          <a:xfrm>
            <a:off x="7924800" y="5068175"/>
            <a:ext cx="2739971"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Small-Job </a:t>
            </a:r>
          </a:p>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Queue</a:t>
            </a:r>
            <a:endParaRPr lang="en-US" altLang="en-US" sz="3200" b="0" dirty="0">
              <a:solidFill>
                <a:srgbClr val="03244D"/>
              </a:solidFill>
              <a:latin typeface="Calibri" panose="020F0502020204030204" pitchFamily="34" charset="0"/>
              <a:cs typeface="Calibri" panose="020F0502020204030204" pitchFamily="34" charset="0"/>
            </a:endParaRPr>
          </a:p>
        </p:txBody>
      </p:sp>
      <p:grpSp>
        <p:nvGrpSpPr>
          <p:cNvPr id="7" name="Group 6">
            <a:extLst>
              <a:ext uri="{FF2B5EF4-FFF2-40B4-BE49-F238E27FC236}">
                <a16:creationId xmlns:a16="http://schemas.microsoft.com/office/drawing/2014/main" id="{18744C48-5DE6-449A-90D9-3A1743355EE6}"/>
              </a:ext>
            </a:extLst>
          </p:cNvPr>
          <p:cNvGrpSpPr/>
          <p:nvPr/>
        </p:nvGrpSpPr>
        <p:grpSpPr>
          <a:xfrm>
            <a:off x="914400" y="2667000"/>
            <a:ext cx="2590800" cy="1977480"/>
            <a:chOff x="914400" y="2667000"/>
            <a:chExt cx="2590800" cy="1977480"/>
          </a:xfrm>
        </p:grpSpPr>
        <p:sp>
          <p:nvSpPr>
            <p:cNvPr id="4" name="TextBox 3">
              <a:extLst>
                <a:ext uri="{FF2B5EF4-FFF2-40B4-BE49-F238E27FC236}">
                  <a16:creationId xmlns:a16="http://schemas.microsoft.com/office/drawing/2014/main" id="{949F2822-7465-6141-BE79-E6613C7D928A}"/>
                </a:ext>
              </a:extLst>
            </p:cNvPr>
            <p:cNvSpPr txBox="1">
              <a:spLocks noChangeArrowheads="1"/>
            </p:cNvSpPr>
            <p:nvPr/>
          </p:nvSpPr>
          <p:spPr bwMode="auto">
            <a:xfrm>
              <a:off x="914400" y="3567262"/>
              <a:ext cx="2590800"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600"/>
                </a:spcBef>
                <a:spcAft>
                  <a:spcPts val="0"/>
                </a:spcAft>
              </a:pPr>
              <a:r>
                <a:rPr lang="en-US" sz="3200" b="0" dirty="0">
                  <a:solidFill>
                    <a:srgbClr val="03244D"/>
                  </a:solidFill>
                  <a:latin typeface="Calibri" panose="020F0502020204030204" pitchFamily="34" charset="0"/>
                  <a:cs typeface="Calibri" panose="020F0502020204030204" pitchFamily="34" charset="0"/>
                </a:rPr>
                <a:t>Interactive</a:t>
              </a:r>
            </a:p>
            <a:p>
              <a:pPr algn="ctr">
                <a:spcBef>
                  <a:spcPts val="0"/>
                </a:spcBef>
                <a:spcAft>
                  <a:spcPts val="600"/>
                </a:spcAft>
              </a:pPr>
              <a:r>
                <a:rPr lang="en-US" sz="3200" b="0" dirty="0">
                  <a:solidFill>
                    <a:srgbClr val="03244D"/>
                  </a:solidFill>
                  <a:latin typeface="Calibri" panose="020F0502020204030204" pitchFamily="34" charset="0"/>
                  <a:cs typeface="Calibri" panose="020F0502020204030204" pitchFamily="34" charset="0"/>
                </a:rPr>
                <a:t>Queue</a:t>
              </a:r>
              <a:endParaRPr lang="en-US" altLang="en-US" sz="3200" b="0" dirty="0">
                <a:solidFill>
                  <a:srgbClr val="03244D"/>
                </a:solidFill>
                <a:latin typeface="Calibri" panose="020F0502020204030204" pitchFamily="34" charset="0"/>
                <a:cs typeface="Calibri" panose="020F0502020204030204" pitchFamily="34" charset="0"/>
              </a:endParaRPr>
            </a:p>
          </p:txBody>
        </p:sp>
        <p:sp>
          <p:nvSpPr>
            <p:cNvPr id="19" name="Down Arrow 8">
              <a:extLst>
                <a:ext uri="{FF2B5EF4-FFF2-40B4-BE49-F238E27FC236}">
                  <a16:creationId xmlns:a16="http://schemas.microsoft.com/office/drawing/2014/main" id="{AE7C7897-0CB0-4C61-BE8F-67C4AAA5284C}"/>
                </a:ext>
              </a:extLst>
            </p:cNvPr>
            <p:cNvSpPr/>
            <p:nvPr/>
          </p:nvSpPr>
          <p:spPr bwMode="auto">
            <a:xfrm>
              <a:off x="1870129" y="2667000"/>
              <a:ext cx="765229" cy="863581"/>
            </a:xfrm>
            <a:prstGeom prst="downArrow">
              <a:avLst/>
            </a:prstGeom>
            <a:solidFill>
              <a:srgbClr val="DD550C"/>
            </a:solidFill>
            <a:ln w="9525" cap="flat" cmpd="sng" algn="ctr">
              <a:solidFill>
                <a:srgbClr val="DD550C"/>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Verdana" pitchFamily="-65" charset="0"/>
              </a:endParaRPr>
            </a:p>
          </p:txBody>
        </p:sp>
      </p:grpSp>
    </p:spTree>
    <p:extLst>
      <p:ext uri="{BB962C8B-B14F-4D97-AF65-F5344CB8AC3E}">
        <p14:creationId xmlns:p14="http://schemas.microsoft.com/office/powerpoint/2010/main" val="471310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up)">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wipe(up)">
                                      <p:cBhvr>
                                        <p:cTn id="25" dur="500"/>
                                        <p:tgtEl>
                                          <p:spTgt spid="15"/>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0A429-0F8C-DC48-BF65-8FB95095F0D9}"/>
              </a:ext>
            </a:extLst>
          </p:cNvPr>
          <p:cNvSpPr>
            <a:spLocks noGrp="1"/>
          </p:cNvSpPr>
          <p:nvPr>
            <p:ph type="title"/>
          </p:nvPr>
        </p:nvSpPr>
        <p:spPr>
          <a:xfrm>
            <a:off x="304800" y="228600"/>
            <a:ext cx="11582400" cy="838200"/>
          </a:xfrm>
        </p:spPr>
        <p:txBody>
          <a:bodyPr/>
          <a:lstStyle/>
          <a:p>
            <a:r>
              <a:rPr lang="en-US" altLang="en-US" dirty="0"/>
              <a:t>Multilevel Queue</a:t>
            </a:r>
            <a:endParaRPr lang="en-US" dirty="0"/>
          </a:p>
        </p:txBody>
      </p:sp>
      <p:sp>
        <p:nvSpPr>
          <p:cNvPr id="3" name="Content Placeholder 2">
            <a:extLst>
              <a:ext uri="{FF2B5EF4-FFF2-40B4-BE49-F238E27FC236}">
                <a16:creationId xmlns:a16="http://schemas.microsoft.com/office/drawing/2014/main" id="{9677FC28-32C0-B642-B227-A66D91A9ADEE}"/>
              </a:ext>
            </a:extLst>
          </p:cNvPr>
          <p:cNvSpPr>
            <a:spLocks noGrp="1"/>
          </p:cNvSpPr>
          <p:nvPr>
            <p:ph idx="1"/>
          </p:nvPr>
        </p:nvSpPr>
        <p:spPr>
          <a:xfrm>
            <a:off x="304800" y="990600"/>
            <a:ext cx="7924800" cy="5410200"/>
          </a:xfrm>
        </p:spPr>
        <p:txBody>
          <a:bodyPr/>
          <a:lstStyle/>
          <a:p>
            <a:r>
              <a:rPr lang="en-US" altLang="en-US" sz="3600" dirty="0"/>
              <a:t>Ready queue is partitioned into </a:t>
            </a:r>
            <a:r>
              <a:rPr lang="en-US" altLang="zh-Hans" sz="3600" dirty="0"/>
              <a:t>two</a:t>
            </a:r>
            <a:r>
              <a:rPr lang="en-US" altLang="en-US" sz="3600" dirty="0"/>
              <a:t> queues:</a:t>
            </a:r>
          </a:p>
          <a:p>
            <a:pPr lvl="1"/>
            <a:r>
              <a:rPr lang="en-US" altLang="en-US" sz="3200" dirty="0">
                <a:solidFill>
                  <a:srgbClr val="DD550C"/>
                </a:solidFill>
              </a:rPr>
              <a:t>foreground</a:t>
            </a:r>
            <a:r>
              <a:rPr lang="en-US" altLang="en-US" sz="3200" dirty="0"/>
              <a:t> (interactive)</a:t>
            </a:r>
          </a:p>
          <a:p>
            <a:pPr lvl="1"/>
            <a:r>
              <a:rPr lang="en-US" altLang="en-US" sz="3200" dirty="0">
                <a:solidFill>
                  <a:srgbClr val="DD550C"/>
                </a:solidFill>
              </a:rPr>
              <a:t>background</a:t>
            </a:r>
            <a:r>
              <a:rPr lang="en-US" altLang="en-US" sz="3200" dirty="0"/>
              <a:t> (batch)</a:t>
            </a:r>
          </a:p>
          <a:p>
            <a:r>
              <a:rPr lang="en-US" altLang="en-US" sz="3600" dirty="0"/>
              <a:t>Process </a:t>
            </a:r>
            <a:r>
              <a:rPr lang="en-US" altLang="en-US" sz="3600" dirty="0">
                <a:solidFill>
                  <a:srgbClr val="DD550C"/>
                </a:solidFill>
              </a:rPr>
              <a:t>permanently </a:t>
            </a:r>
            <a:r>
              <a:rPr lang="en-US" altLang="en-US" sz="3600" dirty="0"/>
              <a:t>in a given queue</a:t>
            </a:r>
          </a:p>
          <a:p>
            <a:r>
              <a:rPr lang="en-US" altLang="en-US" sz="3600" dirty="0"/>
              <a:t>Each queue has its own scheduling </a:t>
            </a:r>
            <a:r>
              <a:rPr lang="en-US" altLang="zh-Hans" sz="3600" dirty="0"/>
              <a:t>policy</a:t>
            </a:r>
            <a:r>
              <a:rPr lang="en-US" altLang="en-US" sz="3600" dirty="0"/>
              <a:t>:</a:t>
            </a:r>
          </a:p>
          <a:p>
            <a:pPr lvl="1"/>
            <a:r>
              <a:rPr lang="en-US" altLang="en-US" sz="3200" dirty="0">
                <a:solidFill>
                  <a:srgbClr val="DD550C"/>
                </a:solidFill>
              </a:rPr>
              <a:t>foreground</a:t>
            </a:r>
            <a:r>
              <a:rPr lang="en-US" altLang="en-US" sz="3200" dirty="0"/>
              <a:t> – RR</a:t>
            </a:r>
          </a:p>
          <a:p>
            <a:pPr lvl="1"/>
            <a:r>
              <a:rPr lang="en-US" altLang="en-US" sz="3200" dirty="0">
                <a:solidFill>
                  <a:srgbClr val="DD550C"/>
                </a:solidFill>
              </a:rPr>
              <a:t>background</a:t>
            </a:r>
            <a:r>
              <a:rPr lang="en-US" altLang="en-US" sz="3200" dirty="0"/>
              <a:t> – FCFS</a:t>
            </a:r>
          </a:p>
        </p:txBody>
      </p:sp>
      <p:pic>
        <p:nvPicPr>
          <p:cNvPr id="4" name="Picture 3">
            <a:extLst>
              <a:ext uri="{FF2B5EF4-FFF2-40B4-BE49-F238E27FC236}">
                <a16:creationId xmlns:a16="http://schemas.microsoft.com/office/drawing/2014/main" id="{B63EE7A1-C6E6-1C4A-BCD0-96FFB847972B}"/>
              </a:ext>
            </a:extLst>
          </p:cNvPr>
          <p:cNvPicPr>
            <a:picLocks noChangeAspect="1"/>
          </p:cNvPicPr>
          <p:nvPr/>
        </p:nvPicPr>
        <p:blipFill>
          <a:blip r:embed="rId3"/>
          <a:stretch>
            <a:fillRect/>
          </a:stretch>
        </p:blipFill>
        <p:spPr>
          <a:xfrm>
            <a:off x="8153400" y="2641180"/>
            <a:ext cx="3073820" cy="3073820"/>
          </a:xfrm>
          <a:prstGeom prst="rect">
            <a:avLst/>
          </a:prstGeom>
        </p:spPr>
      </p:pic>
      <p:sp>
        <p:nvSpPr>
          <p:cNvPr id="5" name="TextBox 4">
            <a:extLst>
              <a:ext uri="{FF2B5EF4-FFF2-40B4-BE49-F238E27FC236}">
                <a16:creationId xmlns:a16="http://schemas.microsoft.com/office/drawing/2014/main" id="{E2D74704-25FF-0444-A706-ECD491887CC9}"/>
              </a:ext>
            </a:extLst>
          </p:cNvPr>
          <p:cNvSpPr txBox="1">
            <a:spLocks noChangeArrowheads="1"/>
          </p:cNvSpPr>
          <p:nvPr/>
        </p:nvSpPr>
        <p:spPr bwMode="auto">
          <a:xfrm>
            <a:off x="7696200" y="1295400"/>
            <a:ext cx="4175760"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altLang="zh-Hans" sz="3200" b="0" dirty="0">
                <a:solidFill>
                  <a:srgbClr val="03244D"/>
                </a:solidFill>
                <a:latin typeface="Calibri" panose="020F0502020204030204" pitchFamily="34" charset="0"/>
                <a:cs typeface="Calibri" panose="020F0502020204030204" pitchFamily="34" charset="0"/>
              </a:rPr>
              <a:t>How to come up with research ideas?</a:t>
            </a:r>
            <a:r>
              <a:rPr lang="zh-Hans" altLang="en-US" sz="3200" b="0" dirty="0">
                <a:solidFill>
                  <a:srgbClr val="03244D"/>
                </a:solidFill>
                <a:latin typeface="Calibri" panose="020F0502020204030204" pitchFamily="34" charset="0"/>
                <a:cs typeface="Calibri" panose="020F0502020204030204" pitchFamily="34" charset="0"/>
              </a:rPr>
              <a:t> </a:t>
            </a:r>
            <a:endParaRPr lang="en-US" altLang="en-US" sz="3200" b="0" dirty="0">
              <a:solidFill>
                <a:srgbClr val="03244D"/>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78316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D57090A-3B4D-4C51-96B1-248097ED7A65}"/>
              </a:ext>
            </a:extLst>
          </p:cNvPr>
          <p:cNvPicPr>
            <a:picLocks noChangeAspect="1"/>
          </p:cNvPicPr>
          <p:nvPr/>
        </p:nvPicPr>
        <p:blipFill>
          <a:blip r:embed="rId3"/>
          <a:stretch>
            <a:fillRect/>
          </a:stretch>
        </p:blipFill>
        <p:spPr>
          <a:xfrm>
            <a:off x="121920" y="1192084"/>
            <a:ext cx="9799320" cy="5257800"/>
          </a:xfrm>
          <a:prstGeom prst="rect">
            <a:avLst/>
          </a:prstGeom>
        </p:spPr>
      </p:pic>
      <p:sp>
        <p:nvSpPr>
          <p:cNvPr id="2" name="Title 1">
            <a:extLst>
              <a:ext uri="{FF2B5EF4-FFF2-40B4-BE49-F238E27FC236}">
                <a16:creationId xmlns:a16="http://schemas.microsoft.com/office/drawing/2014/main" id="{86765AF4-6EA2-4F6A-9666-37C88DA871C8}"/>
              </a:ext>
            </a:extLst>
          </p:cNvPr>
          <p:cNvSpPr>
            <a:spLocks noGrp="1"/>
          </p:cNvSpPr>
          <p:nvPr>
            <p:ph type="title"/>
          </p:nvPr>
        </p:nvSpPr>
        <p:spPr>
          <a:xfrm>
            <a:off x="304800" y="152400"/>
            <a:ext cx="11582400" cy="1066800"/>
          </a:xfrm>
        </p:spPr>
        <p:txBody>
          <a:bodyPr/>
          <a:lstStyle/>
          <a:p>
            <a:r>
              <a:rPr lang="en-US" sz="3200" dirty="0">
                <a:solidFill>
                  <a:srgbClr val="DD550C"/>
                </a:solidFill>
                <a:ea typeface="MS PGothic" charset="0"/>
              </a:rPr>
              <a:t>Exercise </a:t>
            </a:r>
            <a:r>
              <a:rPr lang="en-US" altLang="zh-Hans" sz="3200" dirty="0">
                <a:solidFill>
                  <a:srgbClr val="DD550C"/>
                </a:solidFill>
                <a:ea typeface="MS PGothic" charset="0"/>
              </a:rPr>
              <a:t>3</a:t>
            </a:r>
            <a:r>
              <a:rPr lang="en-US" sz="3200" dirty="0">
                <a:solidFill>
                  <a:srgbClr val="DD550C"/>
                </a:solidFill>
                <a:ea typeface="MS PGothic" charset="0"/>
              </a:rPr>
              <a:t>: </a:t>
            </a:r>
            <a:r>
              <a:rPr lang="en-US" sz="3200" dirty="0">
                <a:ea typeface="MS PGothic" charset="0"/>
              </a:rPr>
              <a:t>In multi-level queue scheduling, which queue has the highest priority and which one has the lowest one? </a:t>
            </a:r>
            <a:endParaRPr lang="en-US" sz="3200" dirty="0"/>
          </a:p>
        </p:txBody>
      </p:sp>
      <p:sp>
        <p:nvSpPr>
          <p:cNvPr id="5" name="TextBox 4">
            <a:extLst>
              <a:ext uri="{FF2B5EF4-FFF2-40B4-BE49-F238E27FC236}">
                <a16:creationId xmlns:a16="http://schemas.microsoft.com/office/drawing/2014/main" id="{52847F5E-6957-4F40-9D3E-A381D44AF485}"/>
              </a:ext>
            </a:extLst>
          </p:cNvPr>
          <p:cNvSpPr txBox="1">
            <a:spLocks noChangeArrowheads="1"/>
          </p:cNvSpPr>
          <p:nvPr/>
        </p:nvSpPr>
        <p:spPr bwMode="auto">
          <a:xfrm>
            <a:off x="9753600" y="1625025"/>
            <a:ext cx="1554480" cy="584775"/>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Highest</a:t>
            </a:r>
            <a:endParaRPr lang="en-US" altLang="en-US" sz="3200" b="0" dirty="0">
              <a:solidFill>
                <a:srgbClr val="03244D"/>
              </a:solidFill>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08799301-C9A7-458B-8A10-5033942E157F}"/>
              </a:ext>
            </a:extLst>
          </p:cNvPr>
          <p:cNvSpPr txBox="1">
            <a:spLocks noChangeArrowheads="1"/>
          </p:cNvSpPr>
          <p:nvPr/>
        </p:nvSpPr>
        <p:spPr bwMode="auto">
          <a:xfrm>
            <a:off x="9799320" y="5410200"/>
            <a:ext cx="1554480" cy="584775"/>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Lowest</a:t>
            </a:r>
            <a:endParaRPr lang="en-US" altLang="en-US" sz="3200" b="0" dirty="0">
              <a:solidFill>
                <a:srgbClr val="03244D"/>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9A91D565-C84A-48EB-B66F-38E9B9020EDA}"/>
              </a:ext>
            </a:extLst>
          </p:cNvPr>
          <p:cNvSpPr txBox="1">
            <a:spLocks noChangeArrowheads="1"/>
          </p:cNvSpPr>
          <p:nvPr/>
        </p:nvSpPr>
        <p:spPr bwMode="auto">
          <a:xfrm>
            <a:off x="9669780" y="3196173"/>
            <a:ext cx="2286000" cy="1077218"/>
          </a:xfrm>
          <a:prstGeom prst="rect">
            <a:avLst/>
          </a:prstGeom>
          <a:solidFill>
            <a:srgbClr val="F68026">
              <a:alpha val="20000"/>
            </a:srgbClr>
          </a:solidFill>
          <a:ln w="114300" cmpd="thickThin">
            <a:solidFill>
              <a:srgbClr val="DD550C"/>
            </a:solidFill>
            <a:miter lim="800000"/>
            <a:headEnd/>
            <a:tailEnd/>
          </a:ln>
        </p:spPr>
        <p:txBody>
          <a:bodyPr wrap="square">
            <a:spAutoFit/>
          </a:bodyPr>
          <a:lstStyle>
            <a:lvl1pPr marL="342900" indent="-342900" eaLnBrk="0" hangingPunct="0">
              <a:defRPr sz="2400">
                <a:solidFill>
                  <a:schemeClr val="tx1"/>
                </a:solidFill>
                <a:latin typeface="Trebuchet MS" charset="0"/>
                <a:ea typeface="ＭＳ Ｐゴシック" charset="-128"/>
              </a:defRPr>
            </a:lvl1pPr>
            <a:lvl2pPr eaLnBrk="0" hangingPunct="0">
              <a:defRPr sz="2400">
                <a:solidFill>
                  <a:schemeClr val="tx1"/>
                </a:solidFill>
                <a:latin typeface="Trebuchet MS" charset="0"/>
                <a:ea typeface="ＭＳ Ｐゴシック" charset="-128"/>
              </a:defRPr>
            </a:lvl2pPr>
            <a:lvl3pPr marL="1143000" indent="-228600" eaLnBrk="0" hangingPunct="0">
              <a:defRPr sz="2400">
                <a:solidFill>
                  <a:schemeClr val="tx1"/>
                </a:solidFill>
                <a:latin typeface="Trebuchet MS" charset="0"/>
                <a:ea typeface="ＭＳ Ｐゴシック" charset="-128"/>
              </a:defRPr>
            </a:lvl3pPr>
            <a:lvl4pPr marL="1600200" indent="-228600" eaLnBrk="0" hangingPunct="0">
              <a:defRPr sz="2400">
                <a:solidFill>
                  <a:schemeClr val="tx1"/>
                </a:solidFill>
                <a:latin typeface="Trebuchet MS" charset="0"/>
                <a:ea typeface="ＭＳ Ｐゴシック" charset="-128"/>
              </a:defRPr>
            </a:lvl4pPr>
            <a:lvl5pPr marL="2057400" indent="-228600" eaLnBrk="0" hangingPunct="0">
              <a:defRPr sz="2400">
                <a:solidFill>
                  <a:schemeClr val="tx1"/>
                </a:solidFill>
                <a:latin typeface="Trebuchet MS" charset="0"/>
                <a:ea typeface="ＭＳ Ｐゴシック" charset="-128"/>
              </a:defRPr>
            </a:lvl5pPr>
            <a:lvl6pPr marL="2514600" indent="-228600" eaLnBrk="0" fontAlgn="base" hangingPunct="0">
              <a:spcBef>
                <a:spcPct val="0"/>
              </a:spcBef>
              <a:spcAft>
                <a:spcPct val="0"/>
              </a:spcAft>
              <a:defRPr sz="2400">
                <a:solidFill>
                  <a:schemeClr val="tx1"/>
                </a:solidFill>
                <a:latin typeface="Trebuchet MS" charset="0"/>
                <a:ea typeface="ＭＳ Ｐゴシック" charset="-128"/>
              </a:defRPr>
            </a:lvl6pPr>
            <a:lvl7pPr marL="2971800" indent="-228600" eaLnBrk="0" fontAlgn="base" hangingPunct="0">
              <a:spcBef>
                <a:spcPct val="0"/>
              </a:spcBef>
              <a:spcAft>
                <a:spcPct val="0"/>
              </a:spcAft>
              <a:defRPr sz="2400">
                <a:solidFill>
                  <a:schemeClr val="tx1"/>
                </a:solidFill>
                <a:latin typeface="Trebuchet MS" charset="0"/>
                <a:ea typeface="ＭＳ Ｐゴシック" charset="-128"/>
              </a:defRPr>
            </a:lvl7pPr>
            <a:lvl8pPr marL="3429000" indent="-228600" eaLnBrk="0" fontAlgn="base" hangingPunct="0">
              <a:spcBef>
                <a:spcPct val="0"/>
              </a:spcBef>
              <a:spcAft>
                <a:spcPct val="0"/>
              </a:spcAft>
              <a:defRPr sz="2400">
                <a:solidFill>
                  <a:schemeClr val="tx1"/>
                </a:solidFill>
                <a:latin typeface="Trebuchet MS" charset="0"/>
                <a:ea typeface="ＭＳ Ｐゴシック" charset="-128"/>
              </a:defRPr>
            </a:lvl8pPr>
            <a:lvl9pPr marL="3886200" indent="-228600" eaLnBrk="0" fontAlgn="base" hangingPunct="0">
              <a:spcBef>
                <a:spcPct val="0"/>
              </a:spcBef>
              <a:spcAft>
                <a:spcPct val="0"/>
              </a:spcAft>
              <a:defRPr sz="2400">
                <a:solidFill>
                  <a:schemeClr val="tx1"/>
                </a:solidFill>
                <a:latin typeface="Trebuchet MS" charset="0"/>
                <a:ea typeface="ＭＳ Ｐゴシック" charset="-128"/>
              </a:defRPr>
            </a:lvl9pPr>
          </a:lstStyle>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How does it </a:t>
            </a:r>
          </a:p>
          <a:p>
            <a:pPr algn="ctr">
              <a:spcBef>
                <a:spcPts val="0"/>
              </a:spcBef>
              <a:spcAft>
                <a:spcPts val="0"/>
              </a:spcAft>
            </a:pPr>
            <a:r>
              <a:rPr lang="en-US" sz="3200" b="0" dirty="0">
                <a:solidFill>
                  <a:srgbClr val="03244D"/>
                </a:solidFill>
                <a:latin typeface="Calibri" panose="020F0502020204030204" pitchFamily="34" charset="0"/>
                <a:cs typeface="Calibri" panose="020F0502020204030204" pitchFamily="34" charset="0"/>
              </a:rPr>
              <a:t>work?</a:t>
            </a:r>
            <a:endParaRPr lang="en-US" altLang="en-US" sz="3200" b="0" dirty="0">
              <a:solidFill>
                <a:srgbClr val="03244D"/>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01758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theme/theme1.xml><?xml version="1.0" encoding="utf-8"?>
<a:theme xmlns:a="http://schemas.openxmlformats.org/drawingml/2006/main" name="nasa.osma.sas2001">
  <a:themeElements>
    <a:clrScheme name="nasa.osma.sas200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nasa.osma.sas200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a:ln>
              <a:noFill/>
            </a:ln>
            <a:solidFill>
              <a:schemeClr val="tx1"/>
            </a:solidFill>
            <a:effectLst/>
            <a:latin typeface="Verdana" pitchFamily="-65"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a:ln>
              <a:noFill/>
            </a:ln>
            <a:solidFill>
              <a:schemeClr val="tx1"/>
            </a:solidFill>
            <a:effectLst/>
            <a:latin typeface="Verdana" pitchFamily="-65" charset="0"/>
          </a:defRPr>
        </a:defPPr>
      </a:lstStyle>
    </a:lnDef>
  </a:objectDefaults>
  <a:extraClrSchemeLst>
    <a:extraClrScheme>
      <a:clrScheme name="nasa.osma.sas200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nasa.osma.sas200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nasa.osma.sas200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nasa.osma.sas200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nasa.osma.sas200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nasa.osma.sas200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nasa.osma.sas200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C:\cross\papers\NASA.OSMA.SAS'01\nasa.osma.sas2001.ppt</Template>
  <TotalTime>9717</TotalTime>
  <Words>1254</Words>
  <Application>Microsoft Office PowerPoint</Application>
  <PresentationFormat>Widescreen</PresentationFormat>
  <Paragraphs>196</Paragraphs>
  <Slides>21</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Times New Roman</vt:lpstr>
      <vt:lpstr>Verdana</vt:lpstr>
      <vt:lpstr>nasa.osma.sas2001</vt:lpstr>
      <vt:lpstr>COMP7500/7506  Advanced Operating Systems</vt:lpstr>
      <vt:lpstr>Wait Time vs. Turnaround Time</vt:lpstr>
      <vt:lpstr>Exercise 6 (Menti): The system objectives of processor scheduling include the following ones except: </vt:lpstr>
      <vt:lpstr>Exercise 7 (Menti): The shortest job next scheduling algorithm schedules the following five jobs.  (7.1) What is the average turn around time?   A.  315  B. 600  C. 560  D. 480 (7.2) What is the average waiting time?  A.  285  B. 320  C. 410  D. 305  i 0 1 2 3 4 t(pi) 350, 125, 475, 250, 75 </vt:lpstr>
      <vt:lpstr>Review:  Basic Concepts</vt:lpstr>
      <vt:lpstr>Exercise 1 (Menti): If a scheduler offers an average turn-round time of 20 second, what is the throughput of this scheduler? </vt:lpstr>
      <vt:lpstr>Exercise 2: (2.1) Please propose two separate ready queues. (Hint: for different types of tasks) (2.2) What are scheduling policies these two queues? </vt:lpstr>
      <vt:lpstr>Multilevel Queue</vt:lpstr>
      <vt:lpstr>Exercise 3: In multi-level queue scheduling, which queue has the highest priority and which one has the lowest one? </vt:lpstr>
      <vt:lpstr>Exercise 4 (Group Discussion):  How to schedule between two queues?</vt:lpstr>
      <vt:lpstr>A Meta Scheduler</vt:lpstr>
      <vt:lpstr>Multilevel Feedback Queue</vt:lpstr>
      <vt:lpstr>Exercise 5: Please setup the following parameters for a multilevel-feedback-queue scheduler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vector>
  </TitlesOfParts>
  <Manager/>
  <Company>Auburn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Auburn University CSSE Graduate Student Orientation</dc:title>
  <dc:subject/>
  <dc:creator>Xiao Qin</dc:creator>
  <cp:keywords/>
  <dc:description>Department of Computer Science and Software Engineering</dc:description>
  <cp:lastModifiedBy>Xiao Qin</cp:lastModifiedBy>
  <cp:revision>491</cp:revision>
  <cp:lastPrinted>2010-08-20T15:06:51Z</cp:lastPrinted>
  <dcterms:created xsi:type="dcterms:W3CDTF">2010-08-19T20:24:24Z</dcterms:created>
  <dcterms:modified xsi:type="dcterms:W3CDTF">2021-02-05T14:49:46Z</dcterms:modified>
  <cp:category/>
</cp:coreProperties>
</file>

<file path=docProps/thumbnail.jpeg>
</file>